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7"/>
  </p:notesMasterIdLst>
  <p:handoutMasterIdLst>
    <p:handoutMasterId r:id="rId38"/>
  </p:handoutMasterIdLst>
  <p:sldIdLst>
    <p:sldId id="256" r:id="rId2"/>
    <p:sldId id="257" r:id="rId3"/>
    <p:sldId id="259" r:id="rId4"/>
    <p:sldId id="260" r:id="rId5"/>
    <p:sldId id="272" r:id="rId6"/>
    <p:sldId id="270" r:id="rId7"/>
    <p:sldId id="261" r:id="rId8"/>
    <p:sldId id="273" r:id="rId9"/>
    <p:sldId id="274" r:id="rId10"/>
    <p:sldId id="285" r:id="rId11"/>
    <p:sldId id="297" r:id="rId12"/>
    <p:sldId id="298" r:id="rId13"/>
    <p:sldId id="299" r:id="rId14"/>
    <p:sldId id="300" r:id="rId15"/>
    <p:sldId id="286" r:id="rId16"/>
    <p:sldId id="301" r:id="rId17"/>
    <p:sldId id="287" r:id="rId18"/>
    <p:sldId id="275" r:id="rId19"/>
    <p:sldId id="288" r:id="rId20"/>
    <p:sldId id="302" r:id="rId21"/>
    <p:sldId id="296" r:id="rId22"/>
    <p:sldId id="303" r:id="rId23"/>
    <p:sldId id="262" r:id="rId24"/>
    <p:sldId id="276" r:id="rId25"/>
    <p:sldId id="289" r:id="rId26"/>
    <p:sldId id="304" r:id="rId27"/>
    <p:sldId id="305" r:id="rId28"/>
    <p:sldId id="306" r:id="rId29"/>
    <p:sldId id="308" r:id="rId30"/>
    <p:sldId id="309" r:id="rId31"/>
    <p:sldId id="310" r:id="rId32"/>
    <p:sldId id="307" r:id="rId33"/>
    <p:sldId id="312" r:id="rId34"/>
    <p:sldId id="311" r:id="rId35"/>
    <p:sldId id="267" r:id="rId36"/>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C661A3-5EE5-4E6F-A88F-03990162E88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81F06433-8FAA-4A6E-BDFD-19B857EA8DCC}">
      <dgm:prSet phldrT="[Text]"/>
      <dgm:spPr/>
      <dgm:t>
        <a:bodyPr/>
        <a:lstStyle/>
        <a:p>
          <a:r>
            <a:rPr lang="en-GB" dirty="0"/>
            <a:t>Sampling Distributions</a:t>
          </a:r>
        </a:p>
      </dgm:t>
    </dgm:pt>
    <dgm:pt modelId="{B1EA8F66-B042-4B81-BC5C-C827B595F8D2}" type="parTrans" cxnId="{45102E94-3333-4BF7-8ADE-9A1B90110A5C}">
      <dgm:prSet/>
      <dgm:spPr/>
      <dgm:t>
        <a:bodyPr/>
        <a:lstStyle/>
        <a:p>
          <a:endParaRPr lang="en-GB"/>
        </a:p>
      </dgm:t>
    </dgm:pt>
    <dgm:pt modelId="{F8B238F5-765F-4572-A3E9-FC96F7D7A013}" type="sibTrans" cxnId="{45102E94-3333-4BF7-8ADE-9A1B90110A5C}">
      <dgm:prSet/>
      <dgm:spPr/>
      <dgm:t>
        <a:bodyPr/>
        <a:lstStyle/>
        <a:p>
          <a:endParaRPr lang="en-GB"/>
        </a:p>
      </dgm:t>
    </dgm:pt>
    <dgm:pt modelId="{F6C19B82-467A-4C6B-BF4F-200C1706555D}">
      <dgm:prSet/>
      <dgm:spPr/>
      <dgm:t>
        <a:bodyPr/>
        <a:lstStyle/>
        <a:p>
          <a:r>
            <a:rPr lang="en-GB" dirty="0"/>
            <a:t>Sampling distributions of the mean</a:t>
          </a:r>
        </a:p>
      </dgm:t>
    </dgm:pt>
    <dgm:pt modelId="{4716D2A4-C819-4F75-9158-7C13B0BE161E}" type="parTrans" cxnId="{FB17D281-6175-4E1C-BD51-5E46DB798E30}">
      <dgm:prSet/>
      <dgm:spPr/>
      <dgm:t>
        <a:bodyPr/>
        <a:lstStyle/>
        <a:p>
          <a:endParaRPr lang="en-GB"/>
        </a:p>
      </dgm:t>
    </dgm:pt>
    <dgm:pt modelId="{1303034A-7874-41D6-86FC-84628A32C3FC}" type="sibTrans" cxnId="{FB17D281-6175-4E1C-BD51-5E46DB798E30}">
      <dgm:prSet/>
      <dgm:spPr/>
      <dgm:t>
        <a:bodyPr/>
        <a:lstStyle/>
        <a:p>
          <a:endParaRPr lang="en-GB"/>
        </a:p>
      </dgm:t>
    </dgm:pt>
    <dgm:pt modelId="{4ABAB51F-402F-4858-9141-AC88222F4179}">
      <dgm:prSet/>
      <dgm:spPr/>
      <dgm:t>
        <a:bodyPr/>
        <a:lstStyle/>
        <a:p>
          <a:r>
            <a:rPr lang="en-GB" dirty="0"/>
            <a:t>Sampling distributions of the proportion</a:t>
          </a:r>
        </a:p>
      </dgm:t>
    </dgm:pt>
    <dgm:pt modelId="{70179FDF-7EC2-4130-91A6-C423D551DA3E}" type="parTrans" cxnId="{ED58E206-020A-464E-BA8E-A0C13E0BC8AF}">
      <dgm:prSet/>
      <dgm:spPr/>
      <dgm:t>
        <a:bodyPr/>
        <a:lstStyle/>
        <a:p>
          <a:endParaRPr lang="en-GB"/>
        </a:p>
      </dgm:t>
    </dgm:pt>
    <dgm:pt modelId="{B621B474-FC45-4831-A9EA-49C24AC28A5D}" type="sibTrans" cxnId="{ED58E206-020A-464E-BA8E-A0C13E0BC8AF}">
      <dgm:prSet/>
      <dgm:spPr/>
      <dgm:t>
        <a:bodyPr/>
        <a:lstStyle/>
        <a:p>
          <a:endParaRPr lang="en-GB"/>
        </a:p>
      </dgm:t>
    </dgm:pt>
    <dgm:pt modelId="{7EEBAB1A-82D3-43CD-BD2C-7F5C31B84EE6}" type="pres">
      <dgm:prSet presAssocID="{23C661A3-5EE5-4E6F-A88F-03990162E88F}" presName="hierChild1" presStyleCnt="0">
        <dgm:presLayoutVars>
          <dgm:chPref val="1"/>
          <dgm:dir/>
          <dgm:animOne val="branch"/>
          <dgm:animLvl val="lvl"/>
          <dgm:resizeHandles/>
        </dgm:presLayoutVars>
      </dgm:prSet>
      <dgm:spPr/>
    </dgm:pt>
    <dgm:pt modelId="{67FBB840-8DCE-4E92-8874-8AA3C97F03C0}" type="pres">
      <dgm:prSet presAssocID="{81F06433-8FAA-4A6E-BDFD-19B857EA8DCC}" presName="hierRoot1" presStyleCnt="0"/>
      <dgm:spPr/>
    </dgm:pt>
    <dgm:pt modelId="{B560A0AA-79E9-46A8-9110-B73B0868A124}" type="pres">
      <dgm:prSet presAssocID="{81F06433-8FAA-4A6E-BDFD-19B857EA8DCC}" presName="composite" presStyleCnt="0"/>
      <dgm:spPr/>
    </dgm:pt>
    <dgm:pt modelId="{890D4497-3493-4931-8901-64D732239790}" type="pres">
      <dgm:prSet presAssocID="{81F06433-8FAA-4A6E-BDFD-19B857EA8DCC}" presName="background" presStyleLbl="node0" presStyleIdx="0" presStyleCnt="1"/>
      <dgm:spPr/>
    </dgm:pt>
    <dgm:pt modelId="{673FD181-AFBE-416E-87E1-FBDF02EBCEC1}" type="pres">
      <dgm:prSet presAssocID="{81F06433-8FAA-4A6E-BDFD-19B857EA8DCC}" presName="text" presStyleLbl="fgAcc0" presStyleIdx="0" presStyleCnt="1">
        <dgm:presLayoutVars>
          <dgm:chPref val="3"/>
        </dgm:presLayoutVars>
      </dgm:prSet>
      <dgm:spPr/>
    </dgm:pt>
    <dgm:pt modelId="{38F719E7-0D06-48EF-B7C3-182B32292B1D}" type="pres">
      <dgm:prSet presAssocID="{81F06433-8FAA-4A6E-BDFD-19B857EA8DCC}" presName="hierChild2" presStyleCnt="0"/>
      <dgm:spPr/>
    </dgm:pt>
    <dgm:pt modelId="{4ABF0F50-ACE2-4AB3-B634-90872924F446}" type="pres">
      <dgm:prSet presAssocID="{4716D2A4-C819-4F75-9158-7C13B0BE161E}" presName="Name10" presStyleLbl="parChTrans1D2" presStyleIdx="0" presStyleCnt="2"/>
      <dgm:spPr/>
    </dgm:pt>
    <dgm:pt modelId="{BD3D7103-71C4-4A29-8B3E-5DD863DED8DE}" type="pres">
      <dgm:prSet presAssocID="{F6C19B82-467A-4C6B-BF4F-200C1706555D}" presName="hierRoot2" presStyleCnt="0"/>
      <dgm:spPr/>
    </dgm:pt>
    <dgm:pt modelId="{443EC81D-B336-43B9-AE12-CA4166865D44}" type="pres">
      <dgm:prSet presAssocID="{F6C19B82-467A-4C6B-BF4F-200C1706555D}" presName="composite2" presStyleCnt="0"/>
      <dgm:spPr/>
    </dgm:pt>
    <dgm:pt modelId="{F7704365-B262-40F3-8C95-B3F2B5DC9540}" type="pres">
      <dgm:prSet presAssocID="{F6C19B82-467A-4C6B-BF4F-200C1706555D}" presName="background2" presStyleLbl="node2" presStyleIdx="0" presStyleCnt="2"/>
      <dgm:spPr/>
    </dgm:pt>
    <dgm:pt modelId="{33060093-6DBF-40CC-9B83-462E79B22706}" type="pres">
      <dgm:prSet presAssocID="{F6C19B82-467A-4C6B-BF4F-200C1706555D}" presName="text2" presStyleLbl="fgAcc2" presStyleIdx="0" presStyleCnt="2">
        <dgm:presLayoutVars>
          <dgm:chPref val="3"/>
        </dgm:presLayoutVars>
      </dgm:prSet>
      <dgm:spPr/>
    </dgm:pt>
    <dgm:pt modelId="{5607B943-BCD5-4A65-93AC-3AD38B30DB9C}" type="pres">
      <dgm:prSet presAssocID="{F6C19B82-467A-4C6B-BF4F-200C1706555D}" presName="hierChild3" presStyleCnt="0"/>
      <dgm:spPr/>
    </dgm:pt>
    <dgm:pt modelId="{222836B7-BA75-42D5-B7C7-C5D74FC90E08}" type="pres">
      <dgm:prSet presAssocID="{70179FDF-7EC2-4130-91A6-C423D551DA3E}" presName="Name10" presStyleLbl="parChTrans1D2" presStyleIdx="1" presStyleCnt="2"/>
      <dgm:spPr/>
    </dgm:pt>
    <dgm:pt modelId="{C608BC8A-552A-4365-93B1-0BE070116BA5}" type="pres">
      <dgm:prSet presAssocID="{4ABAB51F-402F-4858-9141-AC88222F4179}" presName="hierRoot2" presStyleCnt="0"/>
      <dgm:spPr/>
    </dgm:pt>
    <dgm:pt modelId="{8BCBD9BC-398E-4D05-86AC-F8D3FAFD9281}" type="pres">
      <dgm:prSet presAssocID="{4ABAB51F-402F-4858-9141-AC88222F4179}" presName="composite2" presStyleCnt="0"/>
      <dgm:spPr/>
    </dgm:pt>
    <dgm:pt modelId="{AA06DE44-68BB-4B38-A22E-84AA6173727A}" type="pres">
      <dgm:prSet presAssocID="{4ABAB51F-402F-4858-9141-AC88222F4179}" presName="background2" presStyleLbl="node2" presStyleIdx="1" presStyleCnt="2"/>
      <dgm:spPr/>
    </dgm:pt>
    <dgm:pt modelId="{B12C0C2A-93C2-480B-B9C3-A67605A4475C}" type="pres">
      <dgm:prSet presAssocID="{4ABAB51F-402F-4858-9141-AC88222F4179}" presName="text2" presStyleLbl="fgAcc2" presStyleIdx="1" presStyleCnt="2">
        <dgm:presLayoutVars>
          <dgm:chPref val="3"/>
        </dgm:presLayoutVars>
      </dgm:prSet>
      <dgm:spPr/>
    </dgm:pt>
    <dgm:pt modelId="{C17D2780-AEB7-4163-B079-9C87A7E975DF}" type="pres">
      <dgm:prSet presAssocID="{4ABAB51F-402F-4858-9141-AC88222F4179}" presName="hierChild3" presStyleCnt="0"/>
      <dgm:spPr/>
    </dgm:pt>
  </dgm:ptLst>
  <dgm:cxnLst>
    <dgm:cxn modelId="{ED58E206-020A-464E-BA8E-A0C13E0BC8AF}" srcId="{81F06433-8FAA-4A6E-BDFD-19B857EA8DCC}" destId="{4ABAB51F-402F-4858-9141-AC88222F4179}" srcOrd="1" destOrd="0" parTransId="{70179FDF-7EC2-4130-91A6-C423D551DA3E}" sibTransId="{B621B474-FC45-4831-A9EA-49C24AC28A5D}"/>
    <dgm:cxn modelId="{89731C6E-C565-456A-9061-CA97E67D52D9}" type="presOf" srcId="{70179FDF-7EC2-4130-91A6-C423D551DA3E}" destId="{222836B7-BA75-42D5-B7C7-C5D74FC90E08}" srcOrd="0" destOrd="0" presId="urn:microsoft.com/office/officeart/2005/8/layout/hierarchy1"/>
    <dgm:cxn modelId="{F5768255-79FE-44C1-BF83-2D4C5F425F4B}" type="presOf" srcId="{4716D2A4-C819-4F75-9158-7C13B0BE161E}" destId="{4ABF0F50-ACE2-4AB3-B634-90872924F446}" srcOrd="0" destOrd="0" presId="urn:microsoft.com/office/officeart/2005/8/layout/hierarchy1"/>
    <dgm:cxn modelId="{FB17D281-6175-4E1C-BD51-5E46DB798E30}" srcId="{81F06433-8FAA-4A6E-BDFD-19B857EA8DCC}" destId="{F6C19B82-467A-4C6B-BF4F-200C1706555D}" srcOrd="0" destOrd="0" parTransId="{4716D2A4-C819-4F75-9158-7C13B0BE161E}" sibTransId="{1303034A-7874-41D6-86FC-84628A32C3FC}"/>
    <dgm:cxn modelId="{45102E94-3333-4BF7-8ADE-9A1B90110A5C}" srcId="{23C661A3-5EE5-4E6F-A88F-03990162E88F}" destId="{81F06433-8FAA-4A6E-BDFD-19B857EA8DCC}" srcOrd="0" destOrd="0" parTransId="{B1EA8F66-B042-4B81-BC5C-C827B595F8D2}" sibTransId="{F8B238F5-765F-4572-A3E9-FC96F7D7A013}"/>
    <dgm:cxn modelId="{E302D1BB-C239-4057-8067-DE9787FC9AEE}" type="presOf" srcId="{81F06433-8FAA-4A6E-BDFD-19B857EA8DCC}" destId="{673FD181-AFBE-416E-87E1-FBDF02EBCEC1}" srcOrd="0" destOrd="0" presId="urn:microsoft.com/office/officeart/2005/8/layout/hierarchy1"/>
    <dgm:cxn modelId="{646115C3-9C1C-4D62-B046-9BD228980A91}" type="presOf" srcId="{23C661A3-5EE5-4E6F-A88F-03990162E88F}" destId="{7EEBAB1A-82D3-43CD-BD2C-7F5C31B84EE6}" srcOrd="0" destOrd="0" presId="urn:microsoft.com/office/officeart/2005/8/layout/hierarchy1"/>
    <dgm:cxn modelId="{5786C9C4-71AD-462A-B698-4F3075837A07}" type="presOf" srcId="{F6C19B82-467A-4C6B-BF4F-200C1706555D}" destId="{33060093-6DBF-40CC-9B83-462E79B22706}" srcOrd="0" destOrd="0" presId="urn:microsoft.com/office/officeart/2005/8/layout/hierarchy1"/>
    <dgm:cxn modelId="{212E33E8-95BA-4813-9768-DFA5A4AA5F6D}" type="presOf" srcId="{4ABAB51F-402F-4858-9141-AC88222F4179}" destId="{B12C0C2A-93C2-480B-B9C3-A67605A4475C}" srcOrd="0" destOrd="0" presId="urn:microsoft.com/office/officeart/2005/8/layout/hierarchy1"/>
    <dgm:cxn modelId="{8016284A-7913-4729-8825-7E5179FA5726}" type="presParOf" srcId="{7EEBAB1A-82D3-43CD-BD2C-7F5C31B84EE6}" destId="{67FBB840-8DCE-4E92-8874-8AA3C97F03C0}" srcOrd="0" destOrd="0" presId="urn:microsoft.com/office/officeart/2005/8/layout/hierarchy1"/>
    <dgm:cxn modelId="{299D9F9A-4664-4D5E-8F1D-5EC2A98FF2C7}" type="presParOf" srcId="{67FBB840-8DCE-4E92-8874-8AA3C97F03C0}" destId="{B560A0AA-79E9-46A8-9110-B73B0868A124}" srcOrd="0" destOrd="0" presId="urn:microsoft.com/office/officeart/2005/8/layout/hierarchy1"/>
    <dgm:cxn modelId="{59792AA5-063B-45EF-8B1A-DAA328586B6E}" type="presParOf" srcId="{B560A0AA-79E9-46A8-9110-B73B0868A124}" destId="{890D4497-3493-4931-8901-64D732239790}" srcOrd="0" destOrd="0" presId="urn:microsoft.com/office/officeart/2005/8/layout/hierarchy1"/>
    <dgm:cxn modelId="{8E05D5A6-6E5C-4B93-9AA3-CEB004F6BBC7}" type="presParOf" srcId="{B560A0AA-79E9-46A8-9110-B73B0868A124}" destId="{673FD181-AFBE-416E-87E1-FBDF02EBCEC1}" srcOrd="1" destOrd="0" presId="urn:microsoft.com/office/officeart/2005/8/layout/hierarchy1"/>
    <dgm:cxn modelId="{41E54464-381A-46FA-A268-1544F7D39D34}" type="presParOf" srcId="{67FBB840-8DCE-4E92-8874-8AA3C97F03C0}" destId="{38F719E7-0D06-48EF-B7C3-182B32292B1D}" srcOrd="1" destOrd="0" presId="urn:microsoft.com/office/officeart/2005/8/layout/hierarchy1"/>
    <dgm:cxn modelId="{2118CB5B-223B-45E6-B102-4D3A8C76639F}" type="presParOf" srcId="{38F719E7-0D06-48EF-B7C3-182B32292B1D}" destId="{4ABF0F50-ACE2-4AB3-B634-90872924F446}" srcOrd="0" destOrd="0" presId="urn:microsoft.com/office/officeart/2005/8/layout/hierarchy1"/>
    <dgm:cxn modelId="{E7BDBCFE-ADB1-4F60-97A8-054FFE187BDE}" type="presParOf" srcId="{38F719E7-0D06-48EF-B7C3-182B32292B1D}" destId="{BD3D7103-71C4-4A29-8B3E-5DD863DED8DE}" srcOrd="1" destOrd="0" presId="urn:microsoft.com/office/officeart/2005/8/layout/hierarchy1"/>
    <dgm:cxn modelId="{12B9E69E-4A2B-4F10-A150-CF3666B58282}" type="presParOf" srcId="{BD3D7103-71C4-4A29-8B3E-5DD863DED8DE}" destId="{443EC81D-B336-43B9-AE12-CA4166865D44}" srcOrd="0" destOrd="0" presId="urn:microsoft.com/office/officeart/2005/8/layout/hierarchy1"/>
    <dgm:cxn modelId="{5EE45FA1-3FB3-4748-8968-D453E9270EF3}" type="presParOf" srcId="{443EC81D-B336-43B9-AE12-CA4166865D44}" destId="{F7704365-B262-40F3-8C95-B3F2B5DC9540}" srcOrd="0" destOrd="0" presId="urn:microsoft.com/office/officeart/2005/8/layout/hierarchy1"/>
    <dgm:cxn modelId="{13779F16-94BA-486A-83E4-2E96CD49DD62}" type="presParOf" srcId="{443EC81D-B336-43B9-AE12-CA4166865D44}" destId="{33060093-6DBF-40CC-9B83-462E79B22706}" srcOrd="1" destOrd="0" presId="urn:microsoft.com/office/officeart/2005/8/layout/hierarchy1"/>
    <dgm:cxn modelId="{57502388-9F37-440B-AB86-94986EB718E1}" type="presParOf" srcId="{BD3D7103-71C4-4A29-8B3E-5DD863DED8DE}" destId="{5607B943-BCD5-4A65-93AC-3AD38B30DB9C}" srcOrd="1" destOrd="0" presId="urn:microsoft.com/office/officeart/2005/8/layout/hierarchy1"/>
    <dgm:cxn modelId="{05889625-5FEE-4C17-ACDB-6E5295327A04}" type="presParOf" srcId="{38F719E7-0D06-48EF-B7C3-182B32292B1D}" destId="{222836B7-BA75-42D5-B7C7-C5D74FC90E08}" srcOrd="2" destOrd="0" presId="urn:microsoft.com/office/officeart/2005/8/layout/hierarchy1"/>
    <dgm:cxn modelId="{4E380DD6-7E5F-49FA-A798-120B33FB37F0}" type="presParOf" srcId="{38F719E7-0D06-48EF-B7C3-182B32292B1D}" destId="{C608BC8A-552A-4365-93B1-0BE070116BA5}" srcOrd="3" destOrd="0" presId="urn:microsoft.com/office/officeart/2005/8/layout/hierarchy1"/>
    <dgm:cxn modelId="{A91C0224-709A-4082-9349-223232171401}" type="presParOf" srcId="{C608BC8A-552A-4365-93B1-0BE070116BA5}" destId="{8BCBD9BC-398E-4D05-86AC-F8D3FAFD9281}" srcOrd="0" destOrd="0" presId="urn:microsoft.com/office/officeart/2005/8/layout/hierarchy1"/>
    <dgm:cxn modelId="{96E0D274-645B-4C80-A5CB-614A944049E3}" type="presParOf" srcId="{8BCBD9BC-398E-4D05-86AC-F8D3FAFD9281}" destId="{AA06DE44-68BB-4B38-A22E-84AA6173727A}" srcOrd="0" destOrd="0" presId="urn:microsoft.com/office/officeart/2005/8/layout/hierarchy1"/>
    <dgm:cxn modelId="{F202CC93-1909-4303-A93C-C8CFE0A11120}" type="presParOf" srcId="{8BCBD9BC-398E-4D05-86AC-F8D3FAFD9281}" destId="{B12C0C2A-93C2-480B-B9C3-A67605A4475C}" srcOrd="1" destOrd="0" presId="urn:microsoft.com/office/officeart/2005/8/layout/hierarchy1"/>
    <dgm:cxn modelId="{6764EF92-B366-4261-B18E-B4A28ED2ACE5}" type="presParOf" srcId="{C608BC8A-552A-4365-93B1-0BE070116BA5}" destId="{C17D2780-AEB7-4163-B079-9C87A7E975D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836B7-BA75-42D5-B7C7-C5D74FC90E08}">
      <dsp:nvSpPr>
        <dsp:cNvPr id="0" name=""/>
        <dsp:cNvSpPr/>
      </dsp:nvSpPr>
      <dsp:spPr>
        <a:xfrm>
          <a:off x="2404088" y="965206"/>
          <a:ext cx="927565" cy="441436"/>
        </a:xfrm>
        <a:custGeom>
          <a:avLst/>
          <a:gdLst/>
          <a:ahLst/>
          <a:cxnLst/>
          <a:rect l="0" t="0" r="0" b="0"/>
          <a:pathLst>
            <a:path>
              <a:moveTo>
                <a:pt x="0" y="0"/>
              </a:moveTo>
              <a:lnTo>
                <a:pt x="0" y="300826"/>
              </a:lnTo>
              <a:lnTo>
                <a:pt x="927565" y="300826"/>
              </a:lnTo>
              <a:lnTo>
                <a:pt x="927565" y="4414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BF0F50-ACE2-4AB3-B634-90872924F446}">
      <dsp:nvSpPr>
        <dsp:cNvPr id="0" name=""/>
        <dsp:cNvSpPr/>
      </dsp:nvSpPr>
      <dsp:spPr>
        <a:xfrm>
          <a:off x="1476523" y="965206"/>
          <a:ext cx="927565" cy="441436"/>
        </a:xfrm>
        <a:custGeom>
          <a:avLst/>
          <a:gdLst/>
          <a:ahLst/>
          <a:cxnLst/>
          <a:rect l="0" t="0" r="0" b="0"/>
          <a:pathLst>
            <a:path>
              <a:moveTo>
                <a:pt x="927565" y="0"/>
              </a:moveTo>
              <a:lnTo>
                <a:pt x="927565" y="300826"/>
              </a:lnTo>
              <a:lnTo>
                <a:pt x="0" y="300826"/>
              </a:lnTo>
              <a:lnTo>
                <a:pt x="0" y="4414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0D4497-3493-4931-8901-64D732239790}">
      <dsp:nvSpPr>
        <dsp:cNvPr id="0" name=""/>
        <dsp:cNvSpPr/>
      </dsp:nvSpPr>
      <dsp:spPr>
        <a:xfrm>
          <a:off x="1645171" y="1381"/>
          <a:ext cx="1517834" cy="9638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3FD181-AFBE-416E-87E1-FBDF02EBCEC1}">
      <dsp:nvSpPr>
        <dsp:cNvPr id="0" name=""/>
        <dsp:cNvSpPr/>
      </dsp:nvSpPr>
      <dsp:spPr>
        <a:xfrm>
          <a:off x="1813819" y="161597"/>
          <a:ext cx="1517834" cy="9638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Sampling Distributions</a:t>
          </a:r>
        </a:p>
      </dsp:txBody>
      <dsp:txXfrm>
        <a:off x="1842048" y="189826"/>
        <a:ext cx="1461376" cy="907367"/>
      </dsp:txXfrm>
    </dsp:sp>
    <dsp:sp modelId="{F7704365-B262-40F3-8C95-B3F2B5DC9540}">
      <dsp:nvSpPr>
        <dsp:cNvPr id="0" name=""/>
        <dsp:cNvSpPr/>
      </dsp:nvSpPr>
      <dsp:spPr>
        <a:xfrm>
          <a:off x="717605" y="1406643"/>
          <a:ext cx="1517834" cy="9638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060093-6DBF-40CC-9B83-462E79B22706}">
      <dsp:nvSpPr>
        <dsp:cNvPr id="0" name=""/>
        <dsp:cNvSpPr/>
      </dsp:nvSpPr>
      <dsp:spPr>
        <a:xfrm>
          <a:off x="886254" y="1566859"/>
          <a:ext cx="1517834" cy="9638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Sampling distributions of the mean</a:t>
          </a:r>
        </a:p>
      </dsp:txBody>
      <dsp:txXfrm>
        <a:off x="914483" y="1595088"/>
        <a:ext cx="1461376" cy="907367"/>
      </dsp:txXfrm>
    </dsp:sp>
    <dsp:sp modelId="{AA06DE44-68BB-4B38-A22E-84AA6173727A}">
      <dsp:nvSpPr>
        <dsp:cNvPr id="0" name=""/>
        <dsp:cNvSpPr/>
      </dsp:nvSpPr>
      <dsp:spPr>
        <a:xfrm>
          <a:off x="2572737" y="1406643"/>
          <a:ext cx="1517834" cy="9638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2C0C2A-93C2-480B-B9C3-A67605A4475C}">
      <dsp:nvSpPr>
        <dsp:cNvPr id="0" name=""/>
        <dsp:cNvSpPr/>
      </dsp:nvSpPr>
      <dsp:spPr>
        <a:xfrm>
          <a:off x="2741385" y="1566859"/>
          <a:ext cx="1517834" cy="9638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Sampling distributions of the proportion</a:t>
          </a:r>
        </a:p>
      </dsp:txBody>
      <dsp:txXfrm>
        <a:off x="2769614" y="1595088"/>
        <a:ext cx="1461376" cy="90736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5265065" y="0"/>
            <a:ext cx="4029164" cy="350520"/>
          </a:xfrm>
          <a:prstGeom prst="rect">
            <a:avLst/>
          </a:prstGeom>
        </p:spPr>
        <p:txBody>
          <a:bodyPr vert="horz" lIns="91440" tIns="45720" rIns="91440" bIns="45720" rtlCol="0"/>
          <a:lstStyle>
            <a:lvl1pPr algn="r">
              <a:defRPr sz="1200"/>
            </a:lvl1pPr>
          </a:lstStyle>
          <a:p>
            <a:pPr>
              <a:defRPr/>
            </a:pPr>
            <a:fld id="{1DC0CD5E-EC12-4E57-91A0-EBA0F8834180}" type="datetimeFigureOut">
              <a:rPr lang="en-US"/>
              <a:pPr>
                <a:defRPr/>
              </a:pPr>
              <a:t>10/2/2020</a:t>
            </a:fld>
            <a:endParaRPr lang="en-GB"/>
          </a:p>
        </p:txBody>
      </p:sp>
      <p:sp>
        <p:nvSpPr>
          <p:cNvPr id="4" name="Footer Placeholder 3"/>
          <p:cNvSpPr>
            <a:spLocks noGrp="1"/>
          </p:cNvSpPr>
          <p:nvPr>
            <p:ph type="ftr" sz="quarter" idx="2"/>
          </p:nvPr>
        </p:nvSpPr>
        <p:spPr>
          <a:xfrm>
            <a:off x="1" y="6658757"/>
            <a:ext cx="4029164" cy="35052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5265065" y="6658757"/>
            <a:ext cx="4029164" cy="350520"/>
          </a:xfrm>
          <a:prstGeom prst="rect">
            <a:avLst/>
          </a:prstGeom>
        </p:spPr>
        <p:txBody>
          <a:bodyPr vert="horz" lIns="91440" tIns="45720" rIns="91440" bIns="45720" rtlCol="0" anchor="b"/>
          <a:lstStyle>
            <a:lvl1pPr algn="r">
              <a:defRPr sz="1200"/>
            </a:lvl1pPr>
          </a:lstStyle>
          <a:p>
            <a:pPr>
              <a:defRPr/>
            </a:pPr>
            <a:fld id="{24DB99CE-30D7-49D9-AB5F-887E3D71729E}" type="slidenum">
              <a:rPr lang="en-GB"/>
              <a:pPr>
                <a:defRPr/>
              </a:pPr>
              <a:t>‹#›</a:t>
            </a:fld>
            <a:endParaRPr lang="en-GB"/>
          </a:p>
        </p:txBody>
      </p:sp>
    </p:spTree>
    <p:extLst>
      <p:ext uri="{BB962C8B-B14F-4D97-AF65-F5344CB8AC3E}">
        <p14:creationId xmlns:p14="http://schemas.microsoft.com/office/powerpoint/2010/main" val="2669944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A1CFA61-4EE7-43AE-AC7C-6225DD5896A4}" type="datetimeFigureOut">
              <a:rPr lang="en-US"/>
              <a:pPr>
                <a:defRPr/>
              </a:pPr>
              <a:t>10/2/2020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22E0B7B-F87D-40E7-87AC-FB1D7462763F}" type="slidenum">
              <a:rPr lang="en-GB"/>
              <a:pPr>
                <a:defRPr/>
              </a:pPr>
              <a:t>‹#›</a:t>
            </a:fld>
            <a:endParaRPr lang="en-GB"/>
          </a:p>
        </p:txBody>
      </p:sp>
    </p:spTree>
    <p:extLst>
      <p:ext uri="{BB962C8B-B14F-4D97-AF65-F5344CB8AC3E}">
        <p14:creationId xmlns:p14="http://schemas.microsoft.com/office/powerpoint/2010/main" val="21220397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lvl1pPr>
              <a:defRPr sz="3200"/>
            </a:lvl1p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B2A17A9D-C4E7-4BDD-89C0-ED51AD2FDA9D}"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a:t>Glyn Davis &amp; Branko Pecar</a:t>
            </a:r>
            <a:endParaRPr lang="en-GB" b="0"/>
          </a:p>
        </p:txBody>
      </p:sp>
    </p:spTree>
    <p:extLst>
      <p:ext uri="{BB962C8B-B14F-4D97-AF65-F5344CB8AC3E}">
        <p14:creationId xmlns:p14="http://schemas.microsoft.com/office/powerpoint/2010/main" val="15655833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1239C96D-AD65-4B77-97B6-8949B384CA2F}" type="slidenum">
              <a:rPr lang="en-GB"/>
              <a:pPr>
                <a:defRPr/>
              </a:pPr>
              <a:t>‹#›</a:t>
            </a:fld>
            <a:endParaRPr lang="en-GB" dirty="0"/>
          </a:p>
        </p:txBody>
      </p:sp>
      <p:cxnSp>
        <p:nvCxnSpPr>
          <p:cNvPr id="11" name="Straight Connector 10"/>
          <p:cNvCxnSpPr/>
          <p:nvPr userDrawn="1"/>
        </p:nvCxnSpPr>
        <p:spPr>
          <a:xfrm flipV="1">
            <a:off x="214313" y="1143000"/>
            <a:ext cx="8429625"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sym typeface="Symbol"/>
              </a:defRPr>
            </a:lvl1pPr>
          </a:lstStyle>
          <a:p>
            <a:pPr>
              <a:defRPr/>
            </a:pPr>
            <a:r>
              <a:rPr lang="en-GB"/>
              <a:t>Glyn Davis &amp; Branko Pecar</a:t>
            </a:r>
          </a:p>
        </p:txBody>
      </p:sp>
      <p:sp>
        <p:nvSpPr>
          <p:cNvPr id="13" name="Footer Placeholder 4"/>
          <p:cNvSpPr txBox="1">
            <a:spLocks/>
          </p:cNvSpPr>
          <p:nvPr userDrawn="1"/>
        </p:nvSpPr>
        <p:spPr>
          <a:xfrm>
            <a:off x="4000500" y="6072188"/>
            <a:ext cx="4429125"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5: Sampling Distributions</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24"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3.png"/><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4.gif"/><Relationship Id="rId4" Type="http://schemas.openxmlformats.org/officeDocument/2006/relationships/image" Target="../media/image12.wmf"/></Relationships>
</file>

<file path=ppt/slides/_rels/slide17.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4.bin"/><Relationship Id="rId4" Type="http://schemas.openxmlformats.org/officeDocument/2006/relationships/image" Target="../media/image15.wmf"/></Relationships>
</file>

<file path=ppt/slides/_rels/slide1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9.png"/><Relationship Id="rId7"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6.bin"/><Relationship Id="rId10" Type="http://schemas.openxmlformats.org/officeDocument/2006/relationships/image" Target="../media/image18.wmf"/><Relationship Id="rId4" Type="http://schemas.openxmlformats.org/officeDocument/2006/relationships/image" Target="../media/image20.png"/><Relationship Id="rId9"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5.png"/><Relationship Id="rId5" Type="http://schemas.openxmlformats.org/officeDocument/2006/relationships/image" Target="../media/image23.png"/><Relationship Id="rId4" Type="http://schemas.openxmlformats.org/officeDocument/2006/relationships/image" Target="../media/image21.wmf"/></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2.bin"/><Relationship Id="rId4" Type="http://schemas.openxmlformats.org/officeDocument/2006/relationships/image" Target="../media/image17.wmf"/></Relationships>
</file>

<file path=ppt/slides/_rels/slide24.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30.wmf"/><Relationship Id="rId5" Type="http://schemas.openxmlformats.org/officeDocument/2006/relationships/oleObject" Target="../embeddings/oleObject15.bin"/><Relationship Id="rId4" Type="http://schemas.openxmlformats.org/officeDocument/2006/relationships/image" Target="../media/image29.wmf"/></Relationships>
</file>

<file path=ppt/slides/_rels/slide25.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6.gif"/><Relationship Id="rId2" Type="http://schemas.openxmlformats.org/officeDocument/2006/relationships/image" Target="../media/image35.g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8.gif"/><Relationship Id="rId2" Type="http://schemas.openxmlformats.org/officeDocument/2006/relationships/image" Target="../media/image3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1.xml"/><Relationship Id="rId4" Type="http://schemas.openxmlformats.org/officeDocument/2006/relationships/image" Target="../media/image4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ctrTitle"/>
          </p:nvPr>
        </p:nvSpPr>
        <p:spPr>
          <a:xfrm>
            <a:off x="357188" y="214313"/>
            <a:ext cx="7929562" cy="857250"/>
          </a:xfrm>
        </p:spPr>
        <p:txBody>
          <a:bodyPr/>
          <a:lstStyle/>
          <a:p>
            <a:pPr eaLnBrk="1" hangingPunct="1"/>
            <a:r>
              <a:rPr lang="en-GB" dirty="0">
                <a:latin typeface="Arial" charset="0"/>
                <a:cs typeface="Arial" charset="0"/>
              </a:rPr>
              <a:t>Sampling Distributions</a:t>
            </a:r>
          </a:p>
        </p:txBody>
      </p:sp>
      <p:sp>
        <p:nvSpPr>
          <p:cNvPr id="3" name="Slide Number Placeholder 2"/>
          <p:cNvSpPr>
            <a:spLocks noGrp="1"/>
          </p:cNvSpPr>
          <p:nvPr>
            <p:ph type="sldNum" sz="quarter" idx="10"/>
          </p:nvPr>
        </p:nvSpPr>
        <p:spPr/>
        <p:txBody>
          <a:bodyPr/>
          <a:lstStyle/>
          <a:p>
            <a:pPr>
              <a:defRPr/>
            </a:pPr>
            <a:fld id="{B647DF9C-1FCF-40FC-B55B-31BABC3FD329}" type="slidenum">
              <a:rPr lang="en-GB"/>
              <a:pPr>
                <a:defRPr/>
              </a:pPr>
              <a:t>1</a:t>
            </a:fld>
            <a:endParaRPr lang="en-GB" dirty="0"/>
          </a:p>
        </p:txBody>
      </p:sp>
      <p:sp>
        <p:nvSpPr>
          <p:cNvPr id="102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5" name="Table 4"/>
          <p:cNvGraphicFramePr>
            <a:graphicFrameLocks noGrp="1"/>
          </p:cNvGraphicFramePr>
          <p:nvPr>
            <p:extLst>
              <p:ext uri="{D42A27DB-BD31-4B8C-83A1-F6EECF244321}">
                <p14:modId xmlns:p14="http://schemas.microsoft.com/office/powerpoint/2010/main" val="2793389499"/>
              </p:ext>
            </p:extLst>
          </p:nvPr>
        </p:nvGraphicFramePr>
        <p:xfrm>
          <a:off x="714375" y="1500188"/>
          <a:ext cx="2643188" cy="1519238"/>
        </p:xfrm>
        <a:graphic>
          <a:graphicData uri="http://schemas.openxmlformats.org/drawingml/2006/table">
            <a:tbl>
              <a:tblPr/>
              <a:tblGrid>
                <a:gridCol w="857232">
                  <a:extLst>
                    <a:ext uri="{9D8B030D-6E8A-4147-A177-3AD203B41FA5}">
                      <a16:colId xmlns:a16="http://schemas.microsoft.com/office/drawing/2014/main" val="20000"/>
                    </a:ext>
                  </a:extLst>
                </a:gridCol>
                <a:gridCol w="928697">
                  <a:extLst>
                    <a:ext uri="{9D8B030D-6E8A-4147-A177-3AD203B41FA5}">
                      <a16:colId xmlns:a16="http://schemas.microsoft.com/office/drawing/2014/main" val="20001"/>
                    </a:ext>
                  </a:extLst>
                </a:gridCol>
                <a:gridCol w="857259">
                  <a:extLst>
                    <a:ext uri="{9D8B030D-6E8A-4147-A177-3AD203B41FA5}">
                      <a16:colId xmlns:a16="http://schemas.microsoft.com/office/drawing/2014/main" val="20002"/>
                    </a:ext>
                  </a:extLst>
                </a:gridCol>
              </a:tblGrid>
              <a:tr h="28575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Parameter</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Population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Sample</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Size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Mean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µ</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Book Antiqua"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Standard deviation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sym typeface="Symbol" pitchFamily="18" charset="2"/>
                        </a:rPr>
                        <a:t></a:t>
                      </a:r>
                      <a:endParaRPr kumimoji="0" lang="en-GB" sz="1000" b="0" i="0" u="none" strike="noStrike" cap="none" normalizeH="0" baseline="0" dirty="0">
                        <a:ln>
                          <a:noFill/>
                        </a:ln>
                        <a:solidFill>
                          <a:schemeClr val="tx1"/>
                        </a:solidFill>
                        <a:effectLst/>
                        <a:latin typeface="Book Antiqua"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718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Proportion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π</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sym typeface="Symbol" pitchFamily="18" charset="2"/>
                        </a:rPr>
                        <a:t></a:t>
                      </a:r>
                      <a:endParaRPr kumimoji="0" lang="en-GB" sz="1000" b="0" i="0" u="none" strike="noStrike" cap="none" normalizeH="0" baseline="0" dirty="0">
                        <a:ln>
                          <a:noFill/>
                        </a:ln>
                        <a:solidFill>
                          <a:schemeClr val="tx1"/>
                        </a:solidFill>
                        <a:effectLst/>
                        <a:latin typeface="Book Antiqua"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026" name="Object 5"/>
          <p:cNvGraphicFramePr>
            <a:graphicFrameLocks noChangeAspect="1"/>
          </p:cNvGraphicFramePr>
          <p:nvPr>
            <p:extLst>
              <p:ext uri="{D42A27DB-BD31-4B8C-83A1-F6EECF244321}">
                <p14:modId xmlns:p14="http://schemas.microsoft.com/office/powerpoint/2010/main" val="2394770387"/>
              </p:ext>
            </p:extLst>
          </p:nvPr>
        </p:nvGraphicFramePr>
        <p:xfrm>
          <a:off x="2843808" y="2093110"/>
          <a:ext cx="193675" cy="242888"/>
        </p:xfrm>
        <a:graphic>
          <a:graphicData uri="http://schemas.openxmlformats.org/presentationml/2006/ole">
            <mc:AlternateContent xmlns:mc="http://schemas.openxmlformats.org/markup-compatibility/2006">
              <mc:Choice xmlns:v="urn:schemas-microsoft-com:vml" Requires="v">
                <p:oleObj spid="_x0000_s1102" name="Equation" r:id="rId3" imgW="114120" imgH="139680" progId="Equation.3">
                  <p:embed/>
                </p:oleObj>
              </mc:Choice>
              <mc:Fallback>
                <p:oleObj name="Equation" r:id="rId3" imgW="114120" imgH="139680" progId="Equation.3">
                  <p:embed/>
                  <p:pic>
                    <p:nvPicPr>
                      <p:cNvPr id="0" name="Object 5"/>
                      <p:cNvPicPr>
                        <a:picLocks noChangeAspect="1" noChangeArrowheads="1"/>
                      </p:cNvPicPr>
                      <p:nvPr/>
                    </p:nvPicPr>
                    <p:blipFill>
                      <a:blip r:embed="rId4"/>
                      <a:srcRect/>
                      <a:stretch>
                        <a:fillRect/>
                      </a:stretch>
                    </p:blipFill>
                    <p:spPr bwMode="auto">
                      <a:xfrm>
                        <a:off x="2843808" y="2093110"/>
                        <a:ext cx="193675" cy="242888"/>
                      </a:xfrm>
                      <a:prstGeom prst="rect">
                        <a:avLst/>
                      </a:prstGeom>
                      <a:noFill/>
                    </p:spPr>
                  </p:pic>
                </p:oleObj>
              </mc:Fallback>
            </mc:AlternateContent>
          </a:graphicData>
        </a:graphic>
      </p:graphicFrame>
      <p:sp>
        <p:nvSpPr>
          <p:cNvPr id="1056" name="TextBox 7"/>
          <p:cNvSpPr txBox="1">
            <a:spLocks noChangeArrowheads="1"/>
          </p:cNvSpPr>
          <p:nvPr/>
        </p:nvSpPr>
        <p:spPr bwMode="auto">
          <a:xfrm>
            <a:off x="571500" y="3214688"/>
            <a:ext cx="80724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In this presentation we will explore the concept of taking a sample from a population.</a:t>
            </a:r>
          </a:p>
        </p:txBody>
      </p:sp>
      <p:sp>
        <p:nvSpPr>
          <p:cNvPr id="9" name="TextBox 8"/>
          <p:cNvSpPr txBox="1"/>
          <p:nvPr/>
        </p:nvSpPr>
        <p:spPr>
          <a:xfrm>
            <a:off x="709847" y="4092347"/>
            <a:ext cx="7934091" cy="1477963"/>
          </a:xfrm>
          <a:prstGeom prst="rect">
            <a:avLst/>
          </a:prstGeom>
          <a:solidFill>
            <a:schemeClr val="accent6">
              <a:lumMod val="60000"/>
              <a:lumOff val="40000"/>
            </a:schemeClr>
          </a:solidFill>
        </p:spPr>
        <p:txBody>
          <a:bodyPr wrap="square">
            <a:spAutoFit/>
          </a:bodyPr>
          <a:lstStyle/>
          <a:p>
            <a:pPr>
              <a:defRPr/>
            </a:pPr>
            <a:r>
              <a:rPr lang="en-GB" dirty="0"/>
              <a:t>The types of statistics that we explored within earlier chapters are statistics that provide an answer to a particular question, where we assume that the data collected is from the complete population. In many situations this is not the case, and the data collected represents a sample from a population being measured.</a:t>
            </a:r>
          </a:p>
        </p:txBody>
      </p:sp>
      <p:sp>
        <p:nvSpPr>
          <p:cNvPr id="10" name="Rectangle 9"/>
          <p:cNvSpPr/>
          <p:nvPr/>
        </p:nvSpPr>
        <p:spPr>
          <a:xfrm>
            <a:off x="5004048" y="1914691"/>
            <a:ext cx="2071702" cy="523220"/>
          </a:xfrm>
          <a:prstGeom prst="rect">
            <a:avLst/>
          </a:prstGeom>
          <a:noFill/>
        </p:spPr>
        <p:txBody>
          <a:bodyPr>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Sampling?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500063" y="285750"/>
            <a:ext cx="6929437" cy="714375"/>
          </a:xfrm>
        </p:spPr>
        <p:txBody>
          <a:bodyPr/>
          <a:lstStyle/>
          <a:p>
            <a:r>
              <a:rPr lang="en-GB" dirty="0">
                <a:latin typeface="Arial" charset="0"/>
                <a:cs typeface="Arial" charset="0"/>
              </a:rPr>
              <a:t>Example 4.5 (1/7)</a:t>
            </a:r>
          </a:p>
        </p:txBody>
      </p:sp>
      <p:sp>
        <p:nvSpPr>
          <p:cNvPr id="3" name="Slide Number Placeholder 2"/>
          <p:cNvSpPr>
            <a:spLocks noGrp="1"/>
          </p:cNvSpPr>
          <p:nvPr>
            <p:ph type="sldNum" sz="quarter" idx="10"/>
          </p:nvPr>
        </p:nvSpPr>
        <p:spPr/>
        <p:txBody>
          <a:bodyPr/>
          <a:lstStyle/>
          <a:p>
            <a:pPr>
              <a:defRPr/>
            </a:pPr>
            <a:fld id="{1D962808-0E34-4BD0-9090-4CA11FF9F3C9}" type="slidenum">
              <a:rPr lang="en-GB" smtClean="0"/>
              <a:pPr>
                <a:defRPr/>
              </a:pPr>
              <a:t>10</a:t>
            </a:fld>
            <a:endParaRPr lang="en-GB" dirty="0"/>
          </a:p>
        </p:txBody>
      </p:sp>
      <p:sp>
        <p:nvSpPr>
          <p:cNvPr id="297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9702" name="Rectangle 5"/>
          <p:cNvSpPr>
            <a:spLocks noChangeArrowheads="1"/>
          </p:cNvSpPr>
          <p:nvPr/>
        </p:nvSpPr>
        <p:spPr bwMode="auto">
          <a:xfrm>
            <a:off x="496942" y="1221907"/>
            <a:ext cx="8179514"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To illustrate this property consider the problem of tossing a fair die. The die has 6 numbers (1, 2, 3, 4, 5, and 6) with each number likely to have the same frequency of occurrence. If we then take all possible samples of size 2 from this population then we will be able to illustrate two important results of the sampling distribution of the sample means.</a:t>
            </a:r>
          </a:p>
        </p:txBody>
      </p:sp>
      <p:sp>
        <p:nvSpPr>
          <p:cNvPr id="2" name="Rectangle 1">
            <a:extLst>
              <a:ext uri="{FF2B5EF4-FFF2-40B4-BE49-F238E27FC236}">
                <a16:creationId xmlns:a16="http://schemas.microsoft.com/office/drawing/2014/main" id="{B0C5DFAD-747A-4D6F-96F5-767392197C54}"/>
              </a:ext>
            </a:extLst>
          </p:cNvPr>
          <p:cNvSpPr/>
          <p:nvPr/>
        </p:nvSpPr>
        <p:spPr>
          <a:xfrm>
            <a:off x="2522687" y="2819796"/>
            <a:ext cx="6192688"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From the population data values (1, 2, 3, 4, 5, and 6) we can calculate the population mean and standard deviation using equations (4.1) and (4.2):</a:t>
            </a:r>
            <a:endParaRPr lang="en-GB" dirty="0"/>
          </a:p>
        </p:txBody>
      </p:sp>
      <p:sp>
        <p:nvSpPr>
          <p:cNvPr id="5" name="TextBox 4">
            <a:extLst>
              <a:ext uri="{FF2B5EF4-FFF2-40B4-BE49-F238E27FC236}">
                <a16:creationId xmlns:a16="http://schemas.microsoft.com/office/drawing/2014/main" id="{383F2350-11EF-483E-85C0-1849C67CDD32}"/>
              </a:ext>
            </a:extLst>
          </p:cNvPr>
          <p:cNvSpPr txBox="1"/>
          <p:nvPr/>
        </p:nvSpPr>
        <p:spPr>
          <a:xfrm>
            <a:off x="561703" y="2894277"/>
            <a:ext cx="1787669" cy="369332"/>
          </a:xfrm>
          <a:prstGeom prst="rect">
            <a:avLst/>
          </a:prstGeom>
          <a:solidFill>
            <a:schemeClr val="accent6">
              <a:lumMod val="20000"/>
              <a:lumOff val="80000"/>
            </a:schemeClr>
          </a:solidFill>
        </p:spPr>
        <p:txBody>
          <a:bodyPr wrap="none" rtlCol="0">
            <a:spAutoFit/>
          </a:bodyPr>
          <a:lstStyle/>
          <a:p>
            <a:r>
              <a:rPr lang="en-GB" dirty="0"/>
              <a:t>Population data</a:t>
            </a:r>
          </a:p>
        </p:txBody>
      </p:sp>
      <p:graphicFrame>
        <p:nvGraphicFramePr>
          <p:cNvPr id="6" name="Table 5">
            <a:extLst>
              <a:ext uri="{FF2B5EF4-FFF2-40B4-BE49-F238E27FC236}">
                <a16:creationId xmlns:a16="http://schemas.microsoft.com/office/drawing/2014/main" id="{BE4DD128-9253-4FD2-85C4-452B7473FA52}"/>
              </a:ext>
            </a:extLst>
          </p:cNvPr>
          <p:cNvGraphicFramePr>
            <a:graphicFrameLocks noGrp="1"/>
          </p:cNvGraphicFramePr>
          <p:nvPr>
            <p:extLst>
              <p:ext uri="{D42A27DB-BD31-4B8C-83A1-F6EECF244321}">
                <p14:modId xmlns:p14="http://schemas.microsoft.com/office/powerpoint/2010/main" val="3565105774"/>
              </p:ext>
            </p:extLst>
          </p:nvPr>
        </p:nvGraphicFramePr>
        <p:xfrm>
          <a:off x="561703" y="3852175"/>
          <a:ext cx="2066081" cy="1430429"/>
        </p:xfrm>
        <a:graphic>
          <a:graphicData uri="http://schemas.openxmlformats.org/drawingml/2006/table">
            <a:tbl>
              <a:tblPr firstRow="1" firstCol="1" bandRow="1">
                <a:tableStyleId>{5C22544A-7EE6-4342-B048-85BDC9FD1C3A}</a:tableStyleId>
              </a:tblPr>
              <a:tblGrid>
                <a:gridCol w="1032614">
                  <a:extLst>
                    <a:ext uri="{9D8B030D-6E8A-4147-A177-3AD203B41FA5}">
                      <a16:colId xmlns:a16="http://schemas.microsoft.com/office/drawing/2014/main" val="1190149513"/>
                    </a:ext>
                  </a:extLst>
                </a:gridCol>
                <a:gridCol w="1033467">
                  <a:extLst>
                    <a:ext uri="{9D8B030D-6E8A-4147-A177-3AD203B41FA5}">
                      <a16:colId xmlns:a16="http://schemas.microsoft.com/office/drawing/2014/main" val="4036488677"/>
                    </a:ext>
                  </a:extLst>
                </a:gridCol>
              </a:tblGrid>
              <a:tr h="204347">
                <a:tc>
                  <a:txBody>
                    <a:bodyPr/>
                    <a:lstStyle/>
                    <a:p>
                      <a:pPr marL="0" marR="0" algn="ctr" hangingPunct="0">
                        <a:spcBef>
                          <a:spcPts val="0"/>
                        </a:spcBef>
                        <a:spcAft>
                          <a:spcPts val="0"/>
                        </a:spcAft>
                      </a:pPr>
                      <a:r>
                        <a:rPr lang="en-GB" sz="1100">
                          <a:effectLst/>
                        </a:rPr>
                        <a:t>X</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dirty="0">
                          <a:effectLst/>
                        </a:rPr>
                        <a:t>X</a:t>
                      </a:r>
                      <a:r>
                        <a:rPr lang="en-GB" sz="1100" baseline="30000" dirty="0">
                          <a:effectLst/>
                        </a:rPr>
                        <a:t>2</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9801839"/>
                  </a:ext>
                </a:extLst>
              </a:tr>
              <a:tr h="204347">
                <a:tc>
                  <a:txBody>
                    <a:bodyPr/>
                    <a:lstStyle/>
                    <a:p>
                      <a:pPr marL="0" marR="0" algn="ctr" hangingPunct="0">
                        <a:spcBef>
                          <a:spcPts val="0"/>
                        </a:spcBef>
                        <a:spcAft>
                          <a:spcPts val="0"/>
                        </a:spcAft>
                      </a:pPr>
                      <a:r>
                        <a:rPr lang="en-GB" sz="1100">
                          <a:effectLst/>
                        </a:rPr>
                        <a:t>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a:effectLst/>
                        </a:rPr>
                        <a:t>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89867158"/>
                  </a:ext>
                </a:extLst>
              </a:tr>
              <a:tr h="204347">
                <a:tc>
                  <a:txBody>
                    <a:bodyPr/>
                    <a:lstStyle/>
                    <a:p>
                      <a:pPr marL="0" marR="0" algn="ctr" hangingPunct="0">
                        <a:spcBef>
                          <a:spcPts val="0"/>
                        </a:spcBef>
                        <a:spcAft>
                          <a:spcPts val="0"/>
                        </a:spcAft>
                      </a:pPr>
                      <a:r>
                        <a:rPr lang="en-GB" sz="1100">
                          <a:effectLst/>
                        </a:rPr>
                        <a:t>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a:effectLst/>
                        </a:rPr>
                        <a:t>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73696673"/>
                  </a:ext>
                </a:extLst>
              </a:tr>
              <a:tr h="204347">
                <a:tc>
                  <a:txBody>
                    <a:bodyPr/>
                    <a:lstStyle/>
                    <a:p>
                      <a:pPr marL="0" marR="0" algn="ctr" hangingPunct="0">
                        <a:spcBef>
                          <a:spcPts val="0"/>
                        </a:spcBef>
                        <a:spcAft>
                          <a:spcPts val="0"/>
                        </a:spcAft>
                      </a:pPr>
                      <a:r>
                        <a:rPr lang="en-GB" sz="1100">
                          <a:effectLst/>
                        </a:rPr>
                        <a:t>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a:effectLst/>
                        </a:rPr>
                        <a:t>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34241914"/>
                  </a:ext>
                </a:extLst>
              </a:tr>
              <a:tr h="204347">
                <a:tc>
                  <a:txBody>
                    <a:bodyPr/>
                    <a:lstStyle/>
                    <a:p>
                      <a:pPr marL="0" marR="0" algn="ctr" hangingPunct="0">
                        <a:spcBef>
                          <a:spcPts val="0"/>
                        </a:spcBef>
                        <a:spcAft>
                          <a:spcPts val="0"/>
                        </a:spcAft>
                      </a:pPr>
                      <a:r>
                        <a:rPr lang="en-GB" sz="1100">
                          <a:effectLst/>
                        </a:rPr>
                        <a:t>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a:effectLst/>
                        </a:rPr>
                        <a:t>16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30367604"/>
                  </a:ext>
                </a:extLst>
              </a:tr>
              <a:tr h="204347">
                <a:tc>
                  <a:txBody>
                    <a:bodyPr/>
                    <a:lstStyle/>
                    <a:p>
                      <a:pPr marL="0" marR="0" algn="ctr" hangingPunct="0">
                        <a:spcBef>
                          <a:spcPts val="0"/>
                        </a:spcBef>
                        <a:spcAft>
                          <a:spcPts val="0"/>
                        </a:spcAft>
                      </a:pPr>
                      <a:r>
                        <a:rPr lang="en-GB" sz="1100">
                          <a:effectLst/>
                        </a:rPr>
                        <a:t>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a:effectLst/>
                        </a:rPr>
                        <a:t>25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3181085"/>
                  </a:ext>
                </a:extLst>
              </a:tr>
              <a:tr h="204347">
                <a:tc>
                  <a:txBody>
                    <a:bodyPr/>
                    <a:lstStyle/>
                    <a:p>
                      <a:pPr marL="0" marR="0" algn="ctr" hangingPunct="0">
                        <a:spcBef>
                          <a:spcPts val="0"/>
                        </a:spcBef>
                        <a:spcAft>
                          <a:spcPts val="0"/>
                        </a:spcAft>
                      </a:pPr>
                      <a:r>
                        <a:rPr lang="en-GB" sz="1100">
                          <a:effectLst/>
                        </a:rPr>
                        <a:t>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100" dirty="0">
                          <a:effectLst/>
                        </a:rPr>
                        <a:t>36</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2678900"/>
                  </a:ext>
                </a:extLst>
              </a:tr>
            </a:tbl>
          </a:graphicData>
        </a:graphic>
      </p:graphicFrame>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E0800D46-7F4B-4D12-8290-7753FD3E01BC}"/>
                  </a:ext>
                </a:extLst>
              </p:cNvPr>
              <p:cNvSpPr/>
              <p:nvPr/>
            </p:nvSpPr>
            <p:spPr>
              <a:xfrm>
                <a:off x="2825102" y="3892869"/>
                <a:ext cx="3708836" cy="503728"/>
              </a:xfrm>
              <a:prstGeom prst="rect">
                <a:avLst/>
              </a:prstGeom>
              <a:solidFill>
                <a:schemeClr val="accent2">
                  <a:lumMod val="20000"/>
                  <a:lumOff val="80000"/>
                </a:schemeClr>
              </a:solidFill>
            </p:spPr>
            <p:txBody>
              <a:bodyPr wrap="none">
                <a:spAutoFit/>
              </a:bodyPr>
              <a:lstStyle/>
              <a:p>
                <a:pPr marR="0" algn="just" hangingPunct="0">
                  <a:spcBef>
                    <a:spcPts val="0"/>
                  </a:spcBef>
                  <a:spcAft>
                    <a:spcPts val="0"/>
                  </a:spcAft>
                </a:pPr>
                <a:r>
                  <a:rPr lang="en-GB" dirty="0">
                    <a:solidFill>
                      <a:srgbClr val="FF0000"/>
                    </a:solidFill>
                    <a:latin typeface="Calibri" panose="020F0502020204030204" pitchFamily="34" charset="0"/>
                    <a:ea typeface="Times New Roman" panose="02020603050405020304" pitchFamily="18" charset="0"/>
                    <a:cs typeface="Calibri" panose="020F0502020204030204" pitchFamily="34" charset="0"/>
                  </a:rPr>
                  <a:t>Population mean</a:t>
                </a:r>
                <a:r>
                  <a:rPr lang="en-GB" dirty="0">
                    <a:latin typeface="Calibri" panose="020F0502020204030204" pitchFamily="34" charset="0"/>
                    <a:ea typeface="Times New Roman" panose="02020603050405020304" pitchFamily="18" charset="0"/>
                    <a:cs typeface="Calibri" panose="020F0502020204030204" pitchFamily="34" charset="0"/>
                  </a:rPr>
                  <a:t>, </a:t>
                </a:r>
                <a14:m>
                  <m:oMath xmlns:m="http://schemas.openxmlformats.org/officeDocument/2006/math">
                    <m:r>
                      <a:rPr lang="en-GB" sz="1800" i="1">
                        <a:effectLst/>
                        <a:latin typeface="Cambria Math" panose="02040503050406030204" pitchFamily="18" charset="0"/>
                        <a:ea typeface="Times New Roman" panose="02020603050405020304" pitchFamily="18" charset="0"/>
                        <a:cs typeface="Calibri" panose="020F0502020204030204" pitchFamily="34" charset="0"/>
                      </a:rPr>
                      <m:t>𝜇</m:t>
                    </m:r>
                    <m:r>
                      <a:rPr lang="en-GB" sz="1800" i="1">
                        <a:effectLst/>
                        <a:latin typeface="Cambria Math" panose="02040503050406030204" pitchFamily="18" charset="0"/>
                        <a:ea typeface="Times New Roman" panose="02020603050405020304" pitchFamily="18" charset="0"/>
                        <a:cs typeface="Calibri" panose="020F0502020204030204" pitchFamily="34" charset="0"/>
                      </a:rPr>
                      <m:t>=</m:t>
                    </m:r>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nary>
                          <m:naryPr>
                            <m:chr m:val="∑"/>
                            <m:limLoc m:val="undOvr"/>
                            <m:subHide m:val="on"/>
                            <m:sup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naryPr>
                          <m:sub/>
                          <m:sup/>
                          <m:e>
                            <m:r>
                              <a:rPr lang="en-GB" sz="1800" i="1">
                                <a:effectLst/>
                                <a:latin typeface="Cambria Math" panose="02040503050406030204" pitchFamily="18" charset="0"/>
                                <a:ea typeface="Times New Roman" panose="02020603050405020304" pitchFamily="18" charset="0"/>
                                <a:cs typeface="Calibri" panose="020F0502020204030204" pitchFamily="34" charset="0"/>
                              </a:rPr>
                              <m:t>𝑋</m:t>
                            </m:r>
                          </m:e>
                        </m:nary>
                      </m:num>
                      <m:den>
                        <m:r>
                          <a:rPr lang="en-GB" sz="1800" i="1">
                            <a:effectLst/>
                            <a:latin typeface="Cambria Math" panose="02040503050406030204" pitchFamily="18" charset="0"/>
                            <a:ea typeface="Times New Roman" panose="02020603050405020304" pitchFamily="18" charset="0"/>
                            <a:cs typeface="Calibri" panose="020F0502020204030204" pitchFamily="34" charset="0"/>
                          </a:rPr>
                          <m:t>𝑛</m:t>
                        </m:r>
                      </m:den>
                    </m:f>
                    <m:r>
                      <a:rPr lang="en-GB" sz="1800" i="1">
                        <a:effectLst/>
                        <a:latin typeface="Cambria Math" panose="02040503050406030204" pitchFamily="18" charset="0"/>
                        <a:ea typeface="Times New Roman" panose="02020603050405020304" pitchFamily="18" charset="0"/>
                        <a:cs typeface="Calibri" panose="020F0502020204030204" pitchFamily="34" charset="0"/>
                      </a:rPr>
                      <m:t>=</m:t>
                    </m:r>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GB" sz="1800" i="1">
                            <a:effectLst/>
                            <a:latin typeface="Cambria Math" panose="02040503050406030204" pitchFamily="18" charset="0"/>
                            <a:ea typeface="Times New Roman" panose="02020603050405020304" pitchFamily="18" charset="0"/>
                            <a:cs typeface="Calibri" panose="020F0502020204030204" pitchFamily="34" charset="0"/>
                          </a:rPr>
                          <m:t>21</m:t>
                        </m:r>
                      </m:num>
                      <m:den>
                        <m:r>
                          <a:rPr lang="en-GB" sz="1800" i="1">
                            <a:effectLst/>
                            <a:latin typeface="Cambria Math" panose="02040503050406030204" pitchFamily="18" charset="0"/>
                            <a:ea typeface="Times New Roman" panose="02020603050405020304" pitchFamily="18" charset="0"/>
                            <a:cs typeface="Calibri" panose="020F0502020204030204" pitchFamily="34" charset="0"/>
                          </a:rPr>
                          <m:t>6</m:t>
                        </m:r>
                      </m:den>
                    </m:f>
                    <m:r>
                      <a:rPr lang="en-GB" sz="1800" i="1">
                        <a:effectLst/>
                        <a:latin typeface="Cambria Math" panose="02040503050406030204" pitchFamily="18" charset="0"/>
                        <a:ea typeface="Times New Roman" panose="02020603050405020304" pitchFamily="18" charset="0"/>
                        <a:cs typeface="Calibri" panose="020F0502020204030204" pitchFamily="34" charset="0"/>
                      </a:rPr>
                      <m:t>=3.5</m:t>
                    </m:r>
                  </m:oMath>
                </a14:m>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7" name="Rectangle 6">
                <a:extLst>
                  <a:ext uri="{FF2B5EF4-FFF2-40B4-BE49-F238E27FC236}">
                    <a16:creationId xmlns:a16="http://schemas.microsoft.com/office/drawing/2014/main" id="{E0800D46-7F4B-4D12-8290-7753FD3E01BC}"/>
                  </a:ext>
                </a:extLst>
              </p:cNvPr>
              <p:cNvSpPr>
                <a:spLocks noRot="1" noChangeAspect="1" noMove="1" noResize="1" noEditPoints="1" noAdjustHandles="1" noChangeArrowheads="1" noChangeShapeType="1" noTextEdit="1"/>
              </p:cNvSpPr>
              <p:nvPr/>
            </p:nvSpPr>
            <p:spPr>
              <a:xfrm>
                <a:off x="2825102" y="3892869"/>
                <a:ext cx="3708836" cy="503728"/>
              </a:xfrm>
              <a:prstGeom prst="rect">
                <a:avLst/>
              </a:prstGeom>
              <a:blipFill>
                <a:blip r:embed="rId2"/>
                <a:stretch>
                  <a:fillRect l="-1314" t="-64634" b="-5853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3AA02C6B-4CA0-457C-9B61-396D3B573C4B}"/>
                  </a:ext>
                </a:extLst>
              </p:cNvPr>
              <p:cNvSpPr/>
              <p:nvPr/>
            </p:nvSpPr>
            <p:spPr>
              <a:xfrm>
                <a:off x="2862153" y="4567389"/>
                <a:ext cx="5145657" cy="1223989"/>
              </a:xfrm>
              <a:prstGeom prst="rect">
                <a:avLst/>
              </a:prstGeom>
              <a:solidFill>
                <a:schemeClr val="accent2">
                  <a:lumMod val="20000"/>
                  <a:lumOff val="80000"/>
                </a:schemeClr>
              </a:solidFill>
            </p:spPr>
            <p:txBody>
              <a:bodyPr wrap="square">
                <a:spAutoFit/>
              </a:bodyPr>
              <a:lstStyle/>
              <a:p>
                <a:pPr marR="0" hangingPunct="0">
                  <a:spcBef>
                    <a:spcPts val="0"/>
                  </a:spcBef>
                  <a:spcAft>
                    <a:spcPts val="0"/>
                  </a:spcAft>
                </a:pPr>
                <a:r>
                  <a:rPr lang="en-GB" dirty="0">
                    <a:solidFill>
                      <a:srgbClr val="FF0000"/>
                    </a:solidFill>
                    <a:latin typeface="Calibri" panose="020F0502020204030204" pitchFamily="34" charset="0"/>
                    <a:ea typeface="Times New Roman" panose="02020603050405020304" pitchFamily="18" charset="0"/>
                    <a:cs typeface="Calibri" panose="020F0502020204030204" pitchFamily="34" charset="0"/>
                  </a:rPr>
                  <a:t>Population standard deviation</a:t>
                </a: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14:m>
                  <m:oMath xmlns:m="http://schemas.openxmlformats.org/officeDocument/2006/math">
                    <m:r>
                      <a:rPr lang="en-GB" sz="1800" i="1">
                        <a:effectLst/>
                        <a:latin typeface="Cambria Math" panose="02040503050406030204" pitchFamily="18" charset="0"/>
                        <a:ea typeface="Times New Roman" panose="02020603050405020304" pitchFamily="18" charset="0"/>
                        <a:cs typeface="Calibri" panose="020F0502020204030204" pitchFamily="34" charset="0"/>
                      </a:rPr>
                      <m:t>𝜎</m:t>
                    </m:r>
                    <m:r>
                      <a:rPr lang="en-GB" sz="1800" i="1">
                        <a:effectLst/>
                        <a:latin typeface="Cambria Math" panose="02040503050406030204" pitchFamily="18" charset="0"/>
                        <a:ea typeface="Times New Roman" panose="02020603050405020304" pitchFamily="18" charset="0"/>
                        <a:cs typeface="Calibri" panose="020F0502020204030204" pitchFamily="34" charset="0"/>
                      </a:rPr>
                      <m:t>=</m:t>
                    </m:r>
                    <m:rad>
                      <m:radPr>
                        <m:deg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nary>
                              <m:naryPr>
                                <m:chr m:val="∑"/>
                                <m:limLoc m:val="undOvr"/>
                                <m:subHide m:val="on"/>
                                <m:sup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naryPr>
                              <m:sub/>
                              <m:sup/>
                              <m:e>
                                <m:sSup>
                                  <m:sSup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pPr>
                                  <m:e>
                                    <m:r>
                                      <a:rPr lang="en-GB" sz="1800" i="1">
                                        <a:effectLst/>
                                        <a:latin typeface="Cambria Math" panose="02040503050406030204" pitchFamily="18" charset="0"/>
                                        <a:ea typeface="Times New Roman" panose="02020603050405020304" pitchFamily="18" charset="0"/>
                                        <a:cs typeface="Calibri" panose="020F0502020204030204" pitchFamily="34" charset="0"/>
                                      </a:rPr>
                                      <m:t>𝑋</m:t>
                                    </m:r>
                                  </m:e>
                                  <m:sup>
                                    <m:r>
                                      <a:rPr lang="en-GB" sz="1800" i="1">
                                        <a:effectLst/>
                                        <a:latin typeface="Cambria Math" panose="02040503050406030204" pitchFamily="18" charset="0"/>
                                        <a:ea typeface="Times New Roman" panose="02020603050405020304" pitchFamily="18" charset="0"/>
                                        <a:cs typeface="Calibri" panose="020F0502020204030204" pitchFamily="34" charset="0"/>
                                      </a:rPr>
                                      <m:t>2</m:t>
                                    </m:r>
                                  </m:sup>
                                </m:sSup>
                              </m:e>
                            </m:nary>
                          </m:num>
                          <m:den>
                            <m:r>
                              <a:rPr lang="en-GB" sz="1800" i="1">
                                <a:effectLst/>
                                <a:latin typeface="Cambria Math" panose="02040503050406030204" pitchFamily="18" charset="0"/>
                                <a:ea typeface="Times New Roman" panose="02020603050405020304" pitchFamily="18" charset="0"/>
                                <a:cs typeface="Calibri" panose="020F0502020204030204" pitchFamily="34" charset="0"/>
                              </a:rPr>
                              <m:t>𝑛</m:t>
                            </m:r>
                          </m:den>
                        </m:f>
                        <m:r>
                          <a:rPr lang="en-GB" sz="1800" i="1">
                            <a:effectLst/>
                            <a:latin typeface="Cambria Math" panose="02040503050406030204" pitchFamily="18" charset="0"/>
                            <a:ea typeface="Times New Roman" panose="02020603050405020304" pitchFamily="18" charset="0"/>
                            <a:cs typeface="Calibri" panose="020F0502020204030204" pitchFamily="34" charset="0"/>
                          </a:rPr>
                          <m:t>−(</m:t>
                        </m:r>
                        <m:r>
                          <a:rPr lang="en-GB" sz="1800" i="1">
                            <a:effectLst/>
                            <a:latin typeface="Cambria Math" panose="02040503050406030204" pitchFamily="18" charset="0"/>
                            <a:ea typeface="Times New Roman" panose="02020603050405020304" pitchFamily="18" charset="0"/>
                            <a:cs typeface="Calibri" panose="020F0502020204030204" pitchFamily="34" charset="0"/>
                          </a:rPr>
                          <m:t>𝜇</m:t>
                        </m:r>
                        <m:sSup>
                          <m:sSup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pPr>
                          <m:e>
                            <m:r>
                              <a:rPr lang="en-GB" sz="1800" i="1">
                                <a:effectLst/>
                                <a:latin typeface="Cambria Math" panose="02040503050406030204" pitchFamily="18" charset="0"/>
                                <a:ea typeface="Times New Roman" panose="02020603050405020304" pitchFamily="18" charset="0"/>
                                <a:cs typeface="Calibri" panose="020F0502020204030204" pitchFamily="34" charset="0"/>
                              </a:rPr>
                              <m:t>)</m:t>
                            </m:r>
                          </m:e>
                          <m:sup>
                            <m:r>
                              <a:rPr lang="en-GB" sz="1800" i="1">
                                <a:effectLst/>
                                <a:latin typeface="Cambria Math" panose="02040503050406030204" pitchFamily="18" charset="0"/>
                                <a:ea typeface="Times New Roman" panose="02020603050405020304" pitchFamily="18" charset="0"/>
                                <a:cs typeface="Calibri" panose="020F0502020204030204" pitchFamily="34" charset="0"/>
                              </a:rPr>
                              <m:t>2</m:t>
                            </m:r>
                          </m:sup>
                        </m:sSup>
                      </m:e>
                    </m:rad>
                    <m:r>
                      <a:rPr lang="en-GB" sz="1800" i="1">
                        <a:effectLst/>
                        <a:latin typeface="Cambria Math" panose="02040503050406030204" pitchFamily="18" charset="0"/>
                        <a:ea typeface="Times New Roman" panose="02020603050405020304" pitchFamily="18" charset="0"/>
                        <a:cs typeface="Calibri" panose="020F0502020204030204" pitchFamily="34" charset="0"/>
                      </a:rPr>
                      <m:t>=</m:t>
                    </m:r>
                    <m:rad>
                      <m:radPr>
                        <m:deg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GB" sz="1800" i="1">
                                <a:effectLst/>
                                <a:latin typeface="Cambria Math" panose="02040503050406030204" pitchFamily="18" charset="0"/>
                                <a:ea typeface="Times New Roman" panose="02020603050405020304" pitchFamily="18" charset="0"/>
                                <a:cs typeface="Calibri" panose="020F0502020204030204" pitchFamily="34" charset="0"/>
                              </a:rPr>
                              <m:t>91</m:t>
                            </m:r>
                          </m:num>
                          <m:den>
                            <m:r>
                              <a:rPr lang="en-GB" sz="1800" i="1">
                                <a:effectLst/>
                                <a:latin typeface="Cambria Math" panose="02040503050406030204" pitchFamily="18" charset="0"/>
                                <a:ea typeface="Times New Roman" panose="02020603050405020304" pitchFamily="18" charset="0"/>
                                <a:cs typeface="Calibri" panose="020F0502020204030204" pitchFamily="34" charset="0"/>
                              </a:rPr>
                              <m:t>6</m:t>
                            </m:r>
                          </m:den>
                        </m:f>
                        <m:r>
                          <a:rPr lang="en-GB" sz="1800" i="1">
                            <a:effectLst/>
                            <a:latin typeface="Cambria Math" panose="02040503050406030204" pitchFamily="18" charset="0"/>
                            <a:ea typeface="Times New Roman" panose="02020603050405020304" pitchFamily="18" charset="0"/>
                            <a:cs typeface="Calibri" panose="020F0502020204030204" pitchFamily="34" charset="0"/>
                          </a:rPr>
                          <m:t>−(3.5</m:t>
                        </m:r>
                        <m:sSup>
                          <m:sSup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pPr>
                          <m:e>
                            <m:r>
                              <a:rPr lang="en-GB" sz="1800" i="1">
                                <a:effectLst/>
                                <a:latin typeface="Cambria Math" panose="02040503050406030204" pitchFamily="18" charset="0"/>
                                <a:ea typeface="Times New Roman" panose="02020603050405020304" pitchFamily="18" charset="0"/>
                                <a:cs typeface="Calibri" panose="020F0502020204030204" pitchFamily="34" charset="0"/>
                              </a:rPr>
                              <m:t>)</m:t>
                            </m:r>
                          </m:e>
                          <m:sup>
                            <m:r>
                              <a:rPr lang="en-GB" sz="1800" i="1">
                                <a:effectLst/>
                                <a:latin typeface="Cambria Math" panose="02040503050406030204" pitchFamily="18" charset="0"/>
                                <a:ea typeface="Times New Roman" panose="02020603050405020304" pitchFamily="18" charset="0"/>
                                <a:cs typeface="Calibri" panose="020F0502020204030204" pitchFamily="34" charset="0"/>
                              </a:rPr>
                              <m:t>2</m:t>
                            </m:r>
                          </m:sup>
                        </m:sSup>
                      </m:e>
                    </m:rad>
                    <m:r>
                      <a:rPr lang="en-GB" sz="1800" i="1">
                        <a:effectLst/>
                        <a:latin typeface="Cambria Math" panose="02040503050406030204" pitchFamily="18" charset="0"/>
                        <a:ea typeface="Times New Roman" panose="02020603050405020304" pitchFamily="18" charset="0"/>
                        <a:cs typeface="Calibri" panose="020F0502020204030204" pitchFamily="34" charset="0"/>
                      </a:rPr>
                      <m:t>=1.7078</m:t>
                    </m:r>
                  </m:oMath>
                </a14:m>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8" name="Rectangle 7">
                <a:extLst>
                  <a:ext uri="{FF2B5EF4-FFF2-40B4-BE49-F238E27FC236}">
                    <a16:creationId xmlns:a16="http://schemas.microsoft.com/office/drawing/2014/main" id="{3AA02C6B-4CA0-457C-9B61-396D3B573C4B}"/>
                  </a:ext>
                </a:extLst>
              </p:cNvPr>
              <p:cNvSpPr>
                <a:spLocks noRot="1" noChangeAspect="1" noMove="1" noResize="1" noEditPoints="1" noAdjustHandles="1" noChangeArrowheads="1" noChangeShapeType="1" noTextEdit="1"/>
              </p:cNvSpPr>
              <p:nvPr/>
            </p:nvSpPr>
            <p:spPr>
              <a:xfrm>
                <a:off x="2862153" y="4567389"/>
                <a:ext cx="5145657" cy="1223989"/>
              </a:xfrm>
              <a:prstGeom prst="rect">
                <a:avLst/>
              </a:prstGeom>
              <a:blipFill>
                <a:blip r:embed="rId3"/>
                <a:stretch>
                  <a:fillRect l="-1066" t="-2488"/>
                </a:stretch>
              </a:blipFill>
            </p:spPr>
            <p:txBody>
              <a:bodyPr/>
              <a:lstStyle/>
              <a:p>
                <a:r>
                  <a:rPr lang="en-GB">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0623-B342-4360-9EDD-952C8EC01B26}"/>
              </a:ext>
            </a:extLst>
          </p:cNvPr>
          <p:cNvSpPr>
            <a:spLocks noGrp="1"/>
          </p:cNvSpPr>
          <p:nvPr>
            <p:ph type="ctrTitle"/>
          </p:nvPr>
        </p:nvSpPr>
        <p:spPr/>
        <p:txBody>
          <a:bodyPr/>
          <a:lstStyle/>
          <a:p>
            <a:r>
              <a:rPr lang="en-GB" dirty="0"/>
              <a:t>Example 4.5 (2/7)</a:t>
            </a:r>
          </a:p>
        </p:txBody>
      </p:sp>
      <p:sp>
        <p:nvSpPr>
          <p:cNvPr id="3" name="Slide Number Placeholder 2">
            <a:extLst>
              <a:ext uri="{FF2B5EF4-FFF2-40B4-BE49-F238E27FC236}">
                <a16:creationId xmlns:a16="http://schemas.microsoft.com/office/drawing/2014/main" id="{CC4A94C0-84F8-48DC-9BE8-AF559A09CB1D}"/>
              </a:ext>
            </a:extLst>
          </p:cNvPr>
          <p:cNvSpPr>
            <a:spLocks noGrp="1"/>
          </p:cNvSpPr>
          <p:nvPr>
            <p:ph type="sldNum" sz="quarter" idx="10"/>
          </p:nvPr>
        </p:nvSpPr>
        <p:spPr/>
        <p:txBody>
          <a:bodyPr/>
          <a:lstStyle/>
          <a:p>
            <a:pPr>
              <a:defRPr/>
            </a:pPr>
            <a:fld id="{B2A17A9D-C4E7-4BDD-89C0-ED51AD2FDA9D}" type="slidenum">
              <a:rPr lang="en-GB" smtClean="0"/>
              <a:pPr>
                <a:defRPr/>
              </a:pPr>
              <a:t>11</a:t>
            </a:fld>
            <a:endParaRPr lang="en-GB" dirty="0"/>
          </a:p>
        </p:txBody>
      </p:sp>
      <p:sp>
        <p:nvSpPr>
          <p:cNvPr id="4" name="Footer Placeholder 3">
            <a:extLst>
              <a:ext uri="{FF2B5EF4-FFF2-40B4-BE49-F238E27FC236}">
                <a16:creationId xmlns:a16="http://schemas.microsoft.com/office/drawing/2014/main" id="{B5E32E09-DCDD-473B-BAA4-57CE946F3E5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7E8835F-60C1-4AA2-A9B2-75C547D8716A}"/>
              </a:ext>
            </a:extLst>
          </p:cNvPr>
          <p:cNvSpPr/>
          <p:nvPr/>
        </p:nvSpPr>
        <p:spPr>
          <a:xfrm>
            <a:off x="412468" y="1340768"/>
            <a:ext cx="2343175" cy="369331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If we now sample </a:t>
            </a:r>
            <a:r>
              <a:rPr lang="en-GB" b="1" dirty="0">
                <a:latin typeface="Calibri" panose="020F0502020204030204" pitchFamily="34" charset="0"/>
                <a:ea typeface="Times New Roman" panose="02020603050405020304" pitchFamily="18" charset="0"/>
              </a:rPr>
              <a:t>all</a:t>
            </a:r>
            <a:r>
              <a:rPr lang="en-GB" dirty="0">
                <a:latin typeface="Calibri" panose="020F0502020204030204" pitchFamily="34" charset="0"/>
                <a:ea typeface="Times New Roman" panose="02020603050405020304" pitchFamily="18" charset="0"/>
              </a:rPr>
              <a:t> possible samples of size 2 (n = 2) from the population with replacement from this population.</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Then we would have 36 (N</a:t>
            </a:r>
            <a:r>
              <a:rPr lang="en-GB" baseline="30000" dirty="0">
                <a:latin typeface="Calibri" panose="020F0502020204030204" pitchFamily="34" charset="0"/>
                <a:ea typeface="Times New Roman" panose="02020603050405020304" pitchFamily="18" charset="0"/>
              </a:rPr>
              <a:t>2</a:t>
            </a:r>
            <a:r>
              <a:rPr lang="en-GB" dirty="0">
                <a:latin typeface="Calibri" panose="020F0502020204030204" pitchFamily="34" charset="0"/>
                <a:ea typeface="Times New Roman" panose="02020603050405020304" pitchFamily="18" charset="0"/>
              </a:rPr>
              <a:t> = 6</a:t>
            </a:r>
            <a:r>
              <a:rPr lang="en-GB" baseline="30000" dirty="0">
                <a:latin typeface="Calibri" panose="020F0502020204030204" pitchFamily="34" charset="0"/>
                <a:ea typeface="Times New Roman" panose="02020603050405020304" pitchFamily="18" charset="0"/>
              </a:rPr>
              <a:t>2</a:t>
            </a:r>
            <a:r>
              <a:rPr lang="en-GB" dirty="0">
                <a:latin typeface="Calibri" panose="020F0502020204030204" pitchFamily="34" charset="0"/>
                <a:ea typeface="Times New Roman" panose="02020603050405020304" pitchFamily="18" charset="0"/>
              </a:rPr>
              <a:t> = 36) possible samples of size n = 2 from a population of size N = 6. </a:t>
            </a:r>
            <a:endParaRPr lang="en-GB" dirty="0"/>
          </a:p>
        </p:txBody>
      </p:sp>
      <mc:AlternateContent xmlns:mc="http://schemas.openxmlformats.org/markup-compatibility/2006" xmlns:a14="http://schemas.microsoft.com/office/drawing/2010/main">
        <mc:Choice Requires="a14">
          <p:graphicFrame>
            <p:nvGraphicFramePr>
              <p:cNvPr id="6" name="Table 5">
                <a:extLst>
                  <a:ext uri="{FF2B5EF4-FFF2-40B4-BE49-F238E27FC236}">
                    <a16:creationId xmlns:a16="http://schemas.microsoft.com/office/drawing/2014/main" id="{667F5360-DD32-4D53-BCF9-0D446CBB811D}"/>
                  </a:ext>
                </a:extLst>
              </p:cNvPr>
              <p:cNvGraphicFramePr>
                <a:graphicFrameLocks noGrp="1"/>
              </p:cNvGraphicFramePr>
              <p:nvPr>
                <p:extLst>
                  <p:ext uri="{D42A27DB-BD31-4B8C-83A1-F6EECF244321}">
                    <p14:modId xmlns:p14="http://schemas.microsoft.com/office/powerpoint/2010/main" val="2675054497"/>
                  </p:ext>
                </p:extLst>
              </p:nvPr>
            </p:nvGraphicFramePr>
            <p:xfrm>
              <a:off x="2727919" y="1231890"/>
              <a:ext cx="5959731" cy="4608515"/>
            </p:xfrm>
            <a:graphic>
              <a:graphicData uri="http://schemas.openxmlformats.org/drawingml/2006/table">
                <a:tbl>
                  <a:tblPr firstRow="1" firstCol="1" bandRow="1">
                    <a:tableStyleId>{5C22544A-7EE6-4342-B048-85BDC9FD1C3A}</a:tableStyleId>
                  </a:tblPr>
                  <a:tblGrid>
                    <a:gridCol w="851390">
                      <a:extLst>
                        <a:ext uri="{9D8B030D-6E8A-4147-A177-3AD203B41FA5}">
                          <a16:colId xmlns:a16="http://schemas.microsoft.com/office/drawing/2014/main" val="1392759282"/>
                        </a:ext>
                      </a:extLst>
                    </a:gridCol>
                    <a:gridCol w="851390">
                      <a:extLst>
                        <a:ext uri="{9D8B030D-6E8A-4147-A177-3AD203B41FA5}">
                          <a16:colId xmlns:a16="http://schemas.microsoft.com/office/drawing/2014/main" val="4203024047"/>
                        </a:ext>
                      </a:extLst>
                    </a:gridCol>
                    <a:gridCol w="838490">
                      <a:extLst>
                        <a:ext uri="{9D8B030D-6E8A-4147-A177-3AD203B41FA5}">
                          <a16:colId xmlns:a16="http://schemas.microsoft.com/office/drawing/2014/main" val="1091671436"/>
                        </a:ext>
                      </a:extLst>
                    </a:gridCol>
                    <a:gridCol w="1160987">
                      <a:extLst>
                        <a:ext uri="{9D8B030D-6E8A-4147-A177-3AD203B41FA5}">
                          <a16:colId xmlns:a16="http://schemas.microsoft.com/office/drawing/2014/main" val="2374277752"/>
                        </a:ext>
                      </a:extLst>
                    </a:gridCol>
                    <a:gridCol w="580493">
                      <a:extLst>
                        <a:ext uri="{9D8B030D-6E8A-4147-A177-3AD203B41FA5}">
                          <a16:colId xmlns:a16="http://schemas.microsoft.com/office/drawing/2014/main" val="2920473683"/>
                        </a:ext>
                      </a:extLst>
                    </a:gridCol>
                    <a:gridCol w="773991">
                      <a:extLst>
                        <a:ext uri="{9D8B030D-6E8A-4147-A177-3AD203B41FA5}">
                          <a16:colId xmlns:a16="http://schemas.microsoft.com/office/drawing/2014/main" val="1538372728"/>
                        </a:ext>
                      </a:extLst>
                    </a:gridCol>
                    <a:gridCol w="902990">
                      <a:extLst>
                        <a:ext uri="{9D8B030D-6E8A-4147-A177-3AD203B41FA5}">
                          <a16:colId xmlns:a16="http://schemas.microsoft.com/office/drawing/2014/main" val="1326380292"/>
                        </a:ext>
                      </a:extLst>
                    </a:gridCol>
                  </a:tblGrid>
                  <a:tr h="211512">
                    <a:tc>
                      <a:txBody>
                        <a:bodyPr/>
                        <a:lstStyle/>
                        <a:p>
                          <a:pPr marL="0" marR="0" algn="ctr" fontAlgn="auto" hangingPunct="1">
                            <a:spcBef>
                              <a:spcPts val="0"/>
                            </a:spcBef>
                            <a:spcAft>
                              <a:spcPts val="0"/>
                            </a:spcAft>
                          </a:pPr>
                          <a:r>
                            <a:rPr lang="en-GB" sz="1100" u="sng">
                              <a:effectLst/>
                            </a:rPr>
                            <a:t> </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lgn="ctr" fontAlgn="auto" hangingPunct="1">
                            <a:spcBef>
                              <a:spcPts val="0"/>
                            </a:spcBef>
                            <a:spcAft>
                              <a:spcPts val="0"/>
                            </a:spcAft>
                          </a:pPr>
                          <a:r>
                            <a:rPr lang="en-GB" sz="1100" u="sng">
                              <a:effectLst/>
                            </a:rPr>
                            <a:t>Sample pairs</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GB"/>
                        </a:p>
                      </a:txBody>
                      <a:tcPr/>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93847837"/>
                      </a:ext>
                    </a:extLst>
                  </a:tr>
                  <a:tr h="224649">
                    <a:tc>
                      <a:txBody>
                        <a:bodyPr/>
                        <a:lstStyle/>
                        <a:p>
                          <a:pPr marL="0" marR="0" algn="ctr" fontAlgn="auto" hangingPunct="1">
                            <a:spcBef>
                              <a:spcPts val="0"/>
                            </a:spcBef>
                            <a:spcAft>
                              <a:spcPts val="0"/>
                            </a:spcAft>
                          </a:pPr>
                          <a:r>
                            <a:rPr lang="en-GB" sz="1100" u="sng">
                              <a:effectLst/>
                            </a:rPr>
                            <a:t>ID</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Value 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Value 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Value mean, </a:t>
                          </a:r>
                          <a14:m>
                            <m:oMath xmlns:m="http://schemas.openxmlformats.org/officeDocument/2006/math">
                              <m:acc>
                                <m:accPr>
                                  <m:chr m:val="̅"/>
                                  <m:ctrlPr>
                                    <a:rPr lang="en-GB" sz="1100" i="1" u="sng">
                                      <a:effectLst/>
                                      <a:latin typeface="Cambria Math" panose="02040503050406030204" pitchFamily="18" charset="0"/>
                                    </a:rPr>
                                  </m:ctrlPr>
                                </m:accPr>
                                <m:e>
                                  <m:r>
                                    <m:rPr>
                                      <m:nor/>
                                    </m:rPr>
                                    <a:rPr lang="en-GB" sz="1100" u="sng">
                                      <a:effectLst/>
                                    </a:rPr>
                                    <m:t>X</m:t>
                                  </m:r>
                                </m:e>
                              </m:acc>
                            </m:oMath>
                          </a14:m>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f</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14:m>
                            <m:oMathPara xmlns:m="http://schemas.openxmlformats.org/officeDocument/2006/math">
                              <m:oMathParaPr>
                                <m:jc m:val="centerGroup"/>
                              </m:oMathParaPr>
                              <m:oMath xmlns:m="http://schemas.openxmlformats.org/officeDocument/2006/math">
                                <m:r>
                                  <m:rPr>
                                    <m:nor/>
                                  </m:rPr>
                                  <a:rPr lang="en-GB" sz="1100" u="sng">
                                    <a:effectLst/>
                                  </a:rPr>
                                  <m:t>f</m:t>
                                </m:r>
                                <m:r>
                                  <m:rPr>
                                    <m:nor/>
                                  </m:rPr>
                                  <a:rPr lang="en-GB" sz="1100" u="sng">
                                    <a:effectLst/>
                                  </a:rPr>
                                  <m:t> </m:t>
                                </m:r>
                                <m:acc>
                                  <m:accPr>
                                    <m:chr m:val="̅"/>
                                    <m:ctrlPr>
                                      <a:rPr lang="en-GB" sz="1100" i="1" u="sng">
                                        <a:effectLst/>
                                        <a:latin typeface="Cambria Math" panose="02040503050406030204" pitchFamily="18" charset="0"/>
                                      </a:rPr>
                                    </m:ctrlPr>
                                  </m:accPr>
                                  <m:e>
                                    <m:r>
                                      <m:rPr>
                                        <m:nor/>
                                      </m:rPr>
                                      <a:rPr lang="en-GB" sz="1100" u="sng">
                                        <a:effectLst/>
                                      </a:rPr>
                                      <m:t>X</m:t>
                                    </m:r>
                                  </m:e>
                                </m:acc>
                              </m:oMath>
                            </m:oMathPara>
                          </a14:m>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14:m>
                            <m:oMathPara xmlns:m="http://schemas.openxmlformats.org/officeDocument/2006/math">
                              <m:oMathParaPr>
                                <m:jc m:val="centerGroup"/>
                              </m:oMathParaPr>
                              <m:oMath xmlns:m="http://schemas.openxmlformats.org/officeDocument/2006/math">
                                <m:r>
                                  <m:rPr>
                                    <m:nor/>
                                  </m:rPr>
                                  <a:rPr lang="en-GB" sz="1100" u="sng">
                                    <a:effectLst/>
                                  </a:rPr>
                                  <m:t>f</m:t>
                                </m:r>
                                <m:r>
                                  <m:rPr>
                                    <m:nor/>
                                  </m:rPr>
                                  <a:rPr lang="en-GB" sz="1100" u="sng">
                                    <a:effectLst/>
                                  </a:rPr>
                                  <m:t> </m:t>
                                </m:r>
                                <m:sSup>
                                  <m:sSupPr>
                                    <m:ctrlPr>
                                      <a:rPr lang="en-GB" sz="1100" i="1" u="sng">
                                        <a:effectLst/>
                                        <a:latin typeface="Cambria Math" panose="02040503050406030204" pitchFamily="18" charset="0"/>
                                      </a:rPr>
                                    </m:ctrlPr>
                                  </m:sSupPr>
                                  <m:e>
                                    <m:acc>
                                      <m:accPr>
                                        <m:chr m:val="̅"/>
                                        <m:ctrlPr>
                                          <a:rPr lang="en-GB" sz="1100" i="1" u="sng">
                                            <a:effectLst/>
                                            <a:latin typeface="Cambria Math" panose="02040503050406030204" pitchFamily="18" charset="0"/>
                                          </a:rPr>
                                        </m:ctrlPr>
                                      </m:accPr>
                                      <m:e>
                                        <m:r>
                                          <m:rPr>
                                            <m:nor/>
                                          </m:rPr>
                                          <a:rPr lang="en-GB" sz="1100" u="sng">
                                            <a:effectLst/>
                                          </a:rPr>
                                          <m:t>X</m:t>
                                        </m:r>
                                      </m:e>
                                    </m:acc>
                                  </m:e>
                                  <m:sup>
                                    <m:r>
                                      <m:rPr>
                                        <m:nor/>
                                      </m:rPr>
                                      <a:rPr lang="en-GB" sz="1100" u="sng">
                                        <a:effectLst/>
                                      </a:rPr>
                                      <m:t>2</m:t>
                                    </m:r>
                                  </m:sup>
                                </m:sSup>
                              </m:oMath>
                            </m:oMathPara>
                          </a14:m>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51216937"/>
                      </a:ext>
                    </a:extLst>
                  </a:tr>
                  <a:tr h="195927">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79375374"/>
                      </a:ext>
                    </a:extLst>
                  </a:tr>
                  <a:tr h="195927">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60052070"/>
                      </a:ext>
                    </a:extLst>
                  </a:tr>
                  <a:tr h="195927">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75057444"/>
                      </a:ext>
                    </a:extLst>
                  </a:tr>
                  <a:tr h="195927">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59837700"/>
                      </a:ext>
                    </a:extLst>
                  </a:tr>
                  <a:tr h="195927">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98472069"/>
                      </a:ext>
                    </a:extLst>
                  </a:tr>
                  <a:tr h="195927">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74878322"/>
                      </a:ext>
                    </a:extLst>
                  </a:tr>
                  <a:tr h="195927">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10520568"/>
                      </a:ext>
                    </a:extLst>
                  </a:tr>
                  <a:tr h="195927">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04575009"/>
                      </a:ext>
                    </a:extLst>
                  </a:tr>
                  <a:tr h="211512">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3313762"/>
                      </a:ext>
                    </a:extLst>
                  </a:tr>
                  <a:tr h="195927">
                    <a:tc>
                      <a:txBody>
                        <a:bodyPr/>
                        <a:lstStyle/>
                        <a:p>
                          <a:pPr marL="0" marR="0" algn="ctr" fontAlgn="auto" hangingPunct="1">
                            <a:spcBef>
                              <a:spcPts val="0"/>
                            </a:spcBef>
                            <a:spcAft>
                              <a:spcPts val="0"/>
                            </a:spcAft>
                          </a:pPr>
                          <a:r>
                            <a:rPr lang="en-GB" sz="1100" u="sng">
                              <a:effectLst/>
                            </a:rPr>
                            <a:t>10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38439339"/>
                      </a:ext>
                    </a:extLst>
                  </a:tr>
                  <a:tr h="222644">
                    <a:tc>
                      <a:txBody>
                        <a:bodyPr/>
                        <a:lstStyle/>
                        <a:p>
                          <a:pPr marL="0" marR="0" algn="ctr" fontAlgn="auto" hangingPunct="1">
                            <a:spcBef>
                              <a:spcPts val="0"/>
                            </a:spcBef>
                            <a:spcAft>
                              <a:spcPts val="0"/>
                            </a:spcAft>
                          </a:pPr>
                          <a:r>
                            <a:rPr lang="en-GB" sz="1100" u="sng">
                              <a:effectLst/>
                            </a:rPr>
                            <a:t>11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50117597"/>
                      </a:ext>
                    </a:extLst>
                  </a:tr>
                  <a:tr h="195927">
                    <a:tc>
                      <a:txBody>
                        <a:bodyPr/>
                        <a:lstStyle/>
                        <a:p>
                          <a:pPr marL="0" marR="0" algn="ctr" fontAlgn="auto" hangingPunct="1">
                            <a:spcBef>
                              <a:spcPts val="0"/>
                            </a:spcBef>
                            <a:spcAft>
                              <a:spcPts val="0"/>
                            </a:spcAft>
                          </a:pPr>
                          <a:r>
                            <a:rPr lang="en-GB" sz="1100" u="sng">
                              <a:effectLst/>
                            </a:rPr>
                            <a:t>12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08829006"/>
                      </a:ext>
                    </a:extLst>
                  </a:tr>
                  <a:tr h="195927">
                    <a:tc>
                      <a:txBody>
                        <a:bodyPr/>
                        <a:lstStyle/>
                        <a:p>
                          <a:pPr marL="0" marR="0" algn="ctr" fontAlgn="auto" hangingPunct="1">
                            <a:spcBef>
                              <a:spcPts val="0"/>
                            </a:spcBef>
                            <a:spcAft>
                              <a:spcPts val="0"/>
                            </a:spcAft>
                          </a:pPr>
                          <a:r>
                            <a:rPr lang="en-GB" sz="1100" u="sng">
                              <a:effectLst/>
                            </a:rPr>
                            <a:t>13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19258981"/>
                      </a:ext>
                    </a:extLst>
                  </a:tr>
                  <a:tr h="195927">
                    <a:tc>
                      <a:txBody>
                        <a:bodyPr/>
                        <a:lstStyle/>
                        <a:p>
                          <a:pPr marL="0" marR="0" algn="ctr" fontAlgn="auto" hangingPunct="1">
                            <a:spcBef>
                              <a:spcPts val="0"/>
                            </a:spcBef>
                            <a:spcAft>
                              <a:spcPts val="0"/>
                            </a:spcAft>
                          </a:pPr>
                          <a:r>
                            <a:rPr lang="en-GB" sz="1100" u="sng">
                              <a:effectLst/>
                            </a:rPr>
                            <a:t>14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77548776"/>
                      </a:ext>
                    </a:extLst>
                  </a:tr>
                  <a:tr h="211512">
                    <a:tc>
                      <a:txBody>
                        <a:bodyPr/>
                        <a:lstStyle/>
                        <a:p>
                          <a:pPr marL="0" marR="0" algn="ctr" fontAlgn="auto" hangingPunct="1">
                            <a:spcBef>
                              <a:spcPts val="0"/>
                            </a:spcBef>
                            <a:spcAft>
                              <a:spcPts val="0"/>
                            </a:spcAft>
                          </a:pPr>
                          <a:r>
                            <a:rPr lang="en-GB" sz="1100" u="sng">
                              <a:effectLst/>
                            </a:rPr>
                            <a:t>15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40.5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27975071"/>
                      </a:ext>
                    </a:extLst>
                  </a:tr>
                  <a:tr h="195927">
                    <a:tc>
                      <a:txBody>
                        <a:bodyPr/>
                        <a:lstStyle/>
                        <a:p>
                          <a:pPr marL="0" marR="0" algn="ctr" fontAlgn="auto" hangingPunct="1">
                            <a:spcBef>
                              <a:spcPts val="0"/>
                            </a:spcBef>
                            <a:spcAft>
                              <a:spcPts val="0"/>
                            </a:spcAft>
                          </a:pPr>
                          <a:r>
                            <a:rPr lang="en-GB" sz="1100" u="sng">
                              <a:effectLst/>
                            </a:rPr>
                            <a:t>16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35464365"/>
                      </a:ext>
                    </a:extLst>
                  </a:tr>
                  <a:tr h="195927">
                    <a:tc>
                      <a:txBody>
                        <a:bodyPr/>
                        <a:lstStyle/>
                        <a:p>
                          <a:pPr marL="0" marR="0" algn="ctr" fontAlgn="auto" hangingPunct="1">
                            <a:spcBef>
                              <a:spcPts val="0"/>
                            </a:spcBef>
                            <a:spcAft>
                              <a:spcPts val="0"/>
                            </a:spcAft>
                          </a:pPr>
                          <a:r>
                            <a:rPr lang="en-GB" sz="1100" u="sng">
                              <a:effectLst/>
                            </a:rPr>
                            <a:t>17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40.5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46810748"/>
                      </a:ext>
                    </a:extLst>
                  </a:tr>
                  <a:tr h="195927">
                    <a:tc>
                      <a:txBody>
                        <a:bodyPr/>
                        <a:lstStyle/>
                        <a:p>
                          <a:pPr marL="0" marR="0" algn="ctr" fontAlgn="auto" hangingPunct="1">
                            <a:spcBef>
                              <a:spcPts val="0"/>
                            </a:spcBef>
                            <a:spcAft>
                              <a:spcPts val="0"/>
                            </a:spcAft>
                          </a:pPr>
                          <a:r>
                            <a:rPr lang="en-GB" sz="1100" u="sng">
                              <a:effectLst/>
                            </a:rPr>
                            <a:t>18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9031387"/>
                      </a:ext>
                    </a:extLst>
                  </a:tr>
                  <a:tr h="195927">
                    <a:tc>
                      <a:txBody>
                        <a:bodyPr/>
                        <a:lstStyle/>
                        <a:p>
                          <a:pPr marL="0" marR="0" algn="ctr" fontAlgn="auto" hangingPunct="1">
                            <a:spcBef>
                              <a:spcPts val="0"/>
                            </a:spcBef>
                            <a:spcAft>
                              <a:spcPts val="0"/>
                            </a:spcAft>
                          </a:pPr>
                          <a:r>
                            <a:rPr lang="en-GB" sz="1100" u="sng">
                              <a:effectLst/>
                            </a:rPr>
                            <a:t>19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0617399"/>
                      </a:ext>
                    </a:extLst>
                  </a:tr>
                  <a:tr h="195927">
                    <a:tc>
                      <a:txBody>
                        <a:bodyPr/>
                        <a:lstStyle/>
                        <a:p>
                          <a:pPr marL="0" marR="0" algn="ctr" fontAlgn="auto" hangingPunct="1">
                            <a:spcBef>
                              <a:spcPts val="0"/>
                            </a:spcBef>
                            <a:spcAft>
                              <a:spcPts val="0"/>
                            </a:spcAft>
                          </a:pPr>
                          <a:r>
                            <a:rPr lang="en-GB" sz="1100" u="sng">
                              <a:effectLst/>
                            </a:rPr>
                            <a:t>20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60.5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20495443"/>
                      </a:ext>
                    </a:extLst>
                  </a:tr>
                  <a:tr h="195927">
                    <a:tc>
                      <a:txBody>
                        <a:bodyPr/>
                        <a:lstStyle/>
                        <a:p>
                          <a:pPr marL="0" marR="0" algn="ctr" fontAlgn="auto" hangingPunct="1">
                            <a:spcBef>
                              <a:spcPts val="0"/>
                            </a:spcBef>
                            <a:spcAft>
                              <a:spcPts val="0"/>
                            </a:spcAft>
                          </a:pPr>
                          <a:r>
                            <a:rPr lang="en-GB" sz="1100" u="sng">
                              <a:effectLst/>
                            </a:rPr>
                            <a:t> </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dirty="0">
                              <a:effectLst/>
                            </a:rPr>
                            <a:t>36</a:t>
                          </a:r>
                          <a:endParaRPr lang="en-GB" sz="11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1827097"/>
                      </a:ext>
                    </a:extLst>
                  </a:tr>
                </a:tbl>
              </a:graphicData>
            </a:graphic>
          </p:graphicFrame>
        </mc:Choice>
        <mc:Fallback xmlns="">
          <p:graphicFrame>
            <p:nvGraphicFramePr>
              <p:cNvPr id="6" name="Table 5">
                <a:extLst>
                  <a:ext uri="{FF2B5EF4-FFF2-40B4-BE49-F238E27FC236}">
                    <a16:creationId xmlns:a16="http://schemas.microsoft.com/office/drawing/2014/main" id="{667F5360-DD32-4D53-BCF9-0D446CBB811D}"/>
                  </a:ext>
                </a:extLst>
              </p:cNvPr>
              <p:cNvGraphicFramePr>
                <a:graphicFrameLocks noGrp="1"/>
              </p:cNvGraphicFramePr>
              <p:nvPr>
                <p:extLst>
                  <p:ext uri="{D42A27DB-BD31-4B8C-83A1-F6EECF244321}">
                    <p14:modId xmlns:p14="http://schemas.microsoft.com/office/powerpoint/2010/main" val="2675054497"/>
                  </p:ext>
                </p:extLst>
              </p:nvPr>
            </p:nvGraphicFramePr>
            <p:xfrm>
              <a:off x="2727919" y="1231890"/>
              <a:ext cx="5959731" cy="4608515"/>
            </p:xfrm>
            <a:graphic>
              <a:graphicData uri="http://schemas.openxmlformats.org/drawingml/2006/table">
                <a:tbl>
                  <a:tblPr firstRow="1" firstCol="1" bandRow="1">
                    <a:tableStyleId>{5C22544A-7EE6-4342-B048-85BDC9FD1C3A}</a:tableStyleId>
                  </a:tblPr>
                  <a:tblGrid>
                    <a:gridCol w="851390">
                      <a:extLst>
                        <a:ext uri="{9D8B030D-6E8A-4147-A177-3AD203B41FA5}">
                          <a16:colId xmlns:a16="http://schemas.microsoft.com/office/drawing/2014/main" val="1392759282"/>
                        </a:ext>
                      </a:extLst>
                    </a:gridCol>
                    <a:gridCol w="851390">
                      <a:extLst>
                        <a:ext uri="{9D8B030D-6E8A-4147-A177-3AD203B41FA5}">
                          <a16:colId xmlns:a16="http://schemas.microsoft.com/office/drawing/2014/main" val="4203024047"/>
                        </a:ext>
                      </a:extLst>
                    </a:gridCol>
                    <a:gridCol w="838490">
                      <a:extLst>
                        <a:ext uri="{9D8B030D-6E8A-4147-A177-3AD203B41FA5}">
                          <a16:colId xmlns:a16="http://schemas.microsoft.com/office/drawing/2014/main" val="1091671436"/>
                        </a:ext>
                      </a:extLst>
                    </a:gridCol>
                    <a:gridCol w="1160987">
                      <a:extLst>
                        <a:ext uri="{9D8B030D-6E8A-4147-A177-3AD203B41FA5}">
                          <a16:colId xmlns:a16="http://schemas.microsoft.com/office/drawing/2014/main" val="2374277752"/>
                        </a:ext>
                      </a:extLst>
                    </a:gridCol>
                    <a:gridCol w="580493">
                      <a:extLst>
                        <a:ext uri="{9D8B030D-6E8A-4147-A177-3AD203B41FA5}">
                          <a16:colId xmlns:a16="http://schemas.microsoft.com/office/drawing/2014/main" val="2920473683"/>
                        </a:ext>
                      </a:extLst>
                    </a:gridCol>
                    <a:gridCol w="773991">
                      <a:extLst>
                        <a:ext uri="{9D8B030D-6E8A-4147-A177-3AD203B41FA5}">
                          <a16:colId xmlns:a16="http://schemas.microsoft.com/office/drawing/2014/main" val="1538372728"/>
                        </a:ext>
                      </a:extLst>
                    </a:gridCol>
                    <a:gridCol w="902990">
                      <a:extLst>
                        <a:ext uri="{9D8B030D-6E8A-4147-A177-3AD203B41FA5}">
                          <a16:colId xmlns:a16="http://schemas.microsoft.com/office/drawing/2014/main" val="1326380292"/>
                        </a:ext>
                      </a:extLst>
                    </a:gridCol>
                  </a:tblGrid>
                  <a:tr h="211512">
                    <a:tc>
                      <a:txBody>
                        <a:bodyPr/>
                        <a:lstStyle/>
                        <a:p>
                          <a:pPr marL="0" marR="0" algn="ctr" fontAlgn="auto" hangingPunct="1">
                            <a:spcBef>
                              <a:spcPts val="0"/>
                            </a:spcBef>
                            <a:spcAft>
                              <a:spcPts val="0"/>
                            </a:spcAft>
                          </a:pPr>
                          <a:r>
                            <a:rPr lang="en-GB" sz="1100" u="sng">
                              <a:effectLst/>
                            </a:rPr>
                            <a:t> </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lgn="ctr" fontAlgn="auto" hangingPunct="1">
                            <a:spcBef>
                              <a:spcPts val="0"/>
                            </a:spcBef>
                            <a:spcAft>
                              <a:spcPts val="0"/>
                            </a:spcAft>
                          </a:pPr>
                          <a:r>
                            <a:rPr lang="en-GB" sz="1100" u="sng">
                              <a:effectLst/>
                            </a:rPr>
                            <a:t>Sample pairs</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GB"/>
                        </a:p>
                      </a:txBody>
                      <a:tcPr/>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tc>
                      <a:txBody>
                        <a:bodyPr/>
                        <a:lstStyle/>
                        <a:p>
                          <a:pPr algn="just"/>
                          <a:endParaRPr lang="en-GB" sz="1000" u="sng">
                            <a:solidFill>
                              <a:srgbClr val="0563C1"/>
                            </a:solidFill>
                            <a:effectLst/>
                            <a:latin typeface="Arial" panose="020B0604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93847837"/>
                      </a:ext>
                    </a:extLst>
                  </a:tr>
                  <a:tr h="224649">
                    <a:tc>
                      <a:txBody>
                        <a:bodyPr/>
                        <a:lstStyle/>
                        <a:p>
                          <a:pPr marL="0" marR="0" algn="ctr" fontAlgn="auto" hangingPunct="1">
                            <a:spcBef>
                              <a:spcPts val="0"/>
                            </a:spcBef>
                            <a:spcAft>
                              <a:spcPts val="0"/>
                            </a:spcAft>
                          </a:pPr>
                          <a:r>
                            <a:rPr lang="en-GB" sz="1100" u="sng">
                              <a:effectLst/>
                            </a:rPr>
                            <a:t>ID</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Value 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Value 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a:p>
                      </a:txBody>
                      <a:tcPr marL="68580" marR="68580" marT="0" marB="0" anchor="b">
                        <a:blipFill>
                          <a:blip r:embed="rId2"/>
                          <a:stretch>
                            <a:fillRect l="-218848" t="-97297" r="-196335" b="-1886486"/>
                          </a:stretch>
                        </a:blipFill>
                      </a:tcPr>
                    </a:tc>
                    <a:tc>
                      <a:txBody>
                        <a:bodyPr/>
                        <a:lstStyle/>
                        <a:p>
                          <a:pPr marL="0" marR="0" algn="ctr" fontAlgn="auto" hangingPunct="1">
                            <a:spcBef>
                              <a:spcPts val="0"/>
                            </a:spcBef>
                            <a:spcAft>
                              <a:spcPts val="0"/>
                            </a:spcAft>
                          </a:pPr>
                          <a:r>
                            <a:rPr lang="en-GB" sz="1100" u="sng">
                              <a:effectLst/>
                            </a:rPr>
                            <a:t>f</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a:p>
                      </a:txBody>
                      <a:tcPr marL="68580" marR="68580" marT="0" marB="0" anchor="b">
                        <a:blipFill>
                          <a:blip r:embed="rId2"/>
                          <a:stretch>
                            <a:fillRect l="-555118" t="-97297" r="-119685" b="-1886486"/>
                          </a:stretch>
                        </a:blipFill>
                      </a:tcPr>
                    </a:tc>
                    <a:tc>
                      <a:txBody>
                        <a:bodyPr/>
                        <a:lstStyle/>
                        <a:p>
                          <a:endParaRPr lang="en-US"/>
                        </a:p>
                      </a:txBody>
                      <a:tcPr marL="68580" marR="68580" marT="0" marB="0" anchor="b">
                        <a:blipFill>
                          <a:blip r:embed="rId2"/>
                          <a:stretch>
                            <a:fillRect l="-562162" t="-97297" r="-2703" b="-1886486"/>
                          </a:stretch>
                        </a:blipFill>
                      </a:tcPr>
                    </a:tc>
                    <a:extLst>
                      <a:ext uri="{0D108BD9-81ED-4DB2-BD59-A6C34878D82A}">
                        <a16:rowId xmlns:a16="http://schemas.microsoft.com/office/drawing/2014/main" val="1751216937"/>
                      </a:ext>
                    </a:extLst>
                  </a:tr>
                  <a:tr h="195927">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79375374"/>
                      </a:ext>
                    </a:extLst>
                  </a:tr>
                  <a:tr h="195927">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60052070"/>
                      </a:ext>
                    </a:extLst>
                  </a:tr>
                  <a:tr h="195927">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75057444"/>
                      </a:ext>
                    </a:extLst>
                  </a:tr>
                  <a:tr h="195927">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59837700"/>
                      </a:ext>
                    </a:extLst>
                  </a:tr>
                  <a:tr h="195927">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98472069"/>
                      </a:ext>
                    </a:extLst>
                  </a:tr>
                  <a:tr h="195927">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74878322"/>
                      </a:ext>
                    </a:extLst>
                  </a:tr>
                  <a:tr h="195927">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10520568"/>
                      </a:ext>
                    </a:extLst>
                  </a:tr>
                  <a:tr h="195927">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04575009"/>
                      </a:ext>
                    </a:extLst>
                  </a:tr>
                  <a:tr h="211512">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3313762"/>
                      </a:ext>
                    </a:extLst>
                  </a:tr>
                  <a:tr h="195927">
                    <a:tc>
                      <a:txBody>
                        <a:bodyPr/>
                        <a:lstStyle/>
                        <a:p>
                          <a:pPr marL="0" marR="0" algn="ctr" fontAlgn="auto" hangingPunct="1">
                            <a:spcBef>
                              <a:spcPts val="0"/>
                            </a:spcBef>
                            <a:spcAft>
                              <a:spcPts val="0"/>
                            </a:spcAft>
                          </a:pPr>
                          <a:r>
                            <a:rPr lang="en-GB" sz="1100" u="sng">
                              <a:effectLst/>
                            </a:rPr>
                            <a:t>10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38439339"/>
                      </a:ext>
                    </a:extLst>
                  </a:tr>
                  <a:tr h="222644">
                    <a:tc>
                      <a:txBody>
                        <a:bodyPr/>
                        <a:lstStyle/>
                        <a:p>
                          <a:pPr marL="0" marR="0" algn="ctr" fontAlgn="auto" hangingPunct="1">
                            <a:spcBef>
                              <a:spcPts val="0"/>
                            </a:spcBef>
                            <a:spcAft>
                              <a:spcPts val="0"/>
                            </a:spcAft>
                          </a:pPr>
                          <a:r>
                            <a:rPr lang="en-GB" sz="1100" u="sng">
                              <a:effectLst/>
                            </a:rPr>
                            <a:t>11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50117597"/>
                      </a:ext>
                    </a:extLst>
                  </a:tr>
                  <a:tr h="195927">
                    <a:tc>
                      <a:txBody>
                        <a:bodyPr/>
                        <a:lstStyle/>
                        <a:p>
                          <a:pPr marL="0" marR="0" algn="ctr" fontAlgn="auto" hangingPunct="1">
                            <a:spcBef>
                              <a:spcPts val="0"/>
                            </a:spcBef>
                            <a:spcAft>
                              <a:spcPts val="0"/>
                            </a:spcAft>
                          </a:pPr>
                          <a:r>
                            <a:rPr lang="en-GB" sz="1100" u="sng">
                              <a:effectLst/>
                            </a:rPr>
                            <a:t>12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08829006"/>
                      </a:ext>
                    </a:extLst>
                  </a:tr>
                  <a:tr h="195927">
                    <a:tc>
                      <a:txBody>
                        <a:bodyPr/>
                        <a:lstStyle/>
                        <a:p>
                          <a:pPr marL="0" marR="0" algn="ctr" fontAlgn="auto" hangingPunct="1">
                            <a:spcBef>
                              <a:spcPts val="0"/>
                            </a:spcBef>
                            <a:spcAft>
                              <a:spcPts val="0"/>
                            </a:spcAft>
                          </a:pPr>
                          <a:r>
                            <a:rPr lang="en-GB" sz="1100" u="sng">
                              <a:effectLst/>
                            </a:rPr>
                            <a:t>13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19258981"/>
                      </a:ext>
                    </a:extLst>
                  </a:tr>
                  <a:tr h="195927">
                    <a:tc>
                      <a:txBody>
                        <a:bodyPr/>
                        <a:lstStyle/>
                        <a:p>
                          <a:pPr marL="0" marR="0" algn="ctr" fontAlgn="auto" hangingPunct="1">
                            <a:spcBef>
                              <a:spcPts val="0"/>
                            </a:spcBef>
                            <a:spcAft>
                              <a:spcPts val="0"/>
                            </a:spcAft>
                          </a:pPr>
                          <a:r>
                            <a:rPr lang="en-GB" sz="1100" u="sng">
                              <a:effectLst/>
                            </a:rPr>
                            <a:t>14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32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77548776"/>
                      </a:ext>
                    </a:extLst>
                  </a:tr>
                  <a:tr h="211512">
                    <a:tc>
                      <a:txBody>
                        <a:bodyPr/>
                        <a:lstStyle/>
                        <a:p>
                          <a:pPr marL="0" marR="0" algn="ctr" fontAlgn="auto" hangingPunct="1">
                            <a:spcBef>
                              <a:spcPts val="0"/>
                            </a:spcBef>
                            <a:spcAft>
                              <a:spcPts val="0"/>
                            </a:spcAft>
                          </a:pPr>
                          <a:r>
                            <a:rPr lang="en-GB" sz="1100" u="sng">
                              <a:effectLst/>
                            </a:rPr>
                            <a:t>15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3</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40.5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27975071"/>
                      </a:ext>
                    </a:extLst>
                  </a:tr>
                  <a:tr h="195927">
                    <a:tc>
                      <a:txBody>
                        <a:bodyPr/>
                        <a:lstStyle/>
                        <a:p>
                          <a:pPr marL="0" marR="0" algn="ctr" fontAlgn="auto" hangingPunct="1">
                            <a:spcBef>
                              <a:spcPts val="0"/>
                            </a:spcBef>
                            <a:spcAft>
                              <a:spcPts val="0"/>
                            </a:spcAft>
                          </a:pPr>
                          <a:r>
                            <a:rPr lang="en-GB" sz="1100" u="sng">
                              <a:effectLst/>
                            </a:rPr>
                            <a:t>16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35464365"/>
                      </a:ext>
                    </a:extLst>
                  </a:tr>
                  <a:tr h="195927">
                    <a:tc>
                      <a:txBody>
                        <a:bodyPr/>
                        <a:lstStyle/>
                        <a:p>
                          <a:pPr marL="0" marR="0" algn="ctr" fontAlgn="auto" hangingPunct="1">
                            <a:spcBef>
                              <a:spcPts val="0"/>
                            </a:spcBef>
                            <a:spcAft>
                              <a:spcPts val="0"/>
                            </a:spcAft>
                          </a:pPr>
                          <a:r>
                            <a:rPr lang="en-GB" sz="1100" u="sng">
                              <a:effectLst/>
                            </a:rPr>
                            <a:t>17</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40.5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46810748"/>
                      </a:ext>
                    </a:extLst>
                  </a:tr>
                  <a:tr h="195927">
                    <a:tc>
                      <a:txBody>
                        <a:bodyPr/>
                        <a:lstStyle/>
                        <a:p>
                          <a:pPr marL="0" marR="0" algn="ctr" fontAlgn="auto" hangingPunct="1">
                            <a:spcBef>
                              <a:spcPts val="0"/>
                            </a:spcBef>
                            <a:spcAft>
                              <a:spcPts val="0"/>
                            </a:spcAft>
                          </a:pPr>
                          <a:r>
                            <a:rPr lang="en-GB" sz="1100" u="sng">
                              <a:effectLst/>
                            </a:rPr>
                            <a:t>18</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4</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9031387"/>
                      </a:ext>
                    </a:extLst>
                  </a:tr>
                  <a:tr h="195927">
                    <a:tc>
                      <a:txBody>
                        <a:bodyPr/>
                        <a:lstStyle/>
                        <a:p>
                          <a:pPr marL="0" marR="0" algn="ctr" fontAlgn="auto" hangingPunct="1">
                            <a:spcBef>
                              <a:spcPts val="0"/>
                            </a:spcBef>
                            <a:spcAft>
                              <a:spcPts val="0"/>
                            </a:spcAft>
                          </a:pPr>
                          <a:r>
                            <a:rPr lang="en-GB" sz="1100" u="sng">
                              <a:effectLst/>
                            </a:rPr>
                            <a:t>19</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0617399"/>
                      </a:ext>
                    </a:extLst>
                  </a:tr>
                  <a:tr h="195927">
                    <a:tc>
                      <a:txBody>
                        <a:bodyPr/>
                        <a:lstStyle/>
                        <a:p>
                          <a:pPr marL="0" marR="0" algn="ctr" fontAlgn="auto" hangingPunct="1">
                            <a:spcBef>
                              <a:spcPts val="0"/>
                            </a:spcBef>
                            <a:spcAft>
                              <a:spcPts val="0"/>
                            </a:spcAft>
                          </a:pPr>
                          <a:r>
                            <a:rPr lang="en-GB" sz="1100" u="sng">
                              <a:effectLst/>
                            </a:rPr>
                            <a:t>20</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5.5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2</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60.5</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20495443"/>
                      </a:ext>
                    </a:extLst>
                  </a:tr>
                  <a:tr h="195927">
                    <a:tc>
                      <a:txBody>
                        <a:bodyPr/>
                        <a:lstStyle/>
                        <a:p>
                          <a:pPr marL="0" marR="0" algn="ctr" fontAlgn="auto" hangingPunct="1">
                            <a:spcBef>
                              <a:spcPts val="0"/>
                            </a:spcBef>
                            <a:spcAft>
                              <a:spcPts val="0"/>
                            </a:spcAft>
                          </a:pPr>
                          <a:r>
                            <a:rPr lang="en-GB" sz="1100" u="sng">
                              <a:effectLst/>
                            </a:rPr>
                            <a:t> </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1</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a:effectLst/>
                            </a:rPr>
                            <a:t>6</a:t>
                          </a:r>
                          <a:endParaRPr lang="en-GB" sz="11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100" u="sng" dirty="0">
                              <a:effectLst/>
                            </a:rPr>
                            <a:t>36</a:t>
                          </a:r>
                          <a:endParaRPr lang="en-GB" sz="11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1827097"/>
                      </a:ext>
                    </a:extLst>
                  </a:tr>
                </a:tbl>
              </a:graphicData>
            </a:graphic>
          </p:graphicFrame>
        </mc:Fallback>
      </mc:AlternateContent>
    </p:spTree>
    <p:extLst>
      <p:ext uri="{BB962C8B-B14F-4D97-AF65-F5344CB8AC3E}">
        <p14:creationId xmlns:p14="http://schemas.microsoft.com/office/powerpoint/2010/main" val="12510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0623-B342-4360-9EDD-952C8EC01B26}"/>
              </a:ext>
            </a:extLst>
          </p:cNvPr>
          <p:cNvSpPr>
            <a:spLocks noGrp="1"/>
          </p:cNvSpPr>
          <p:nvPr>
            <p:ph type="ctrTitle"/>
          </p:nvPr>
        </p:nvSpPr>
        <p:spPr/>
        <p:txBody>
          <a:bodyPr/>
          <a:lstStyle/>
          <a:p>
            <a:r>
              <a:rPr lang="en-GB" dirty="0"/>
              <a:t>Example 4.5 (3/7)</a:t>
            </a:r>
          </a:p>
        </p:txBody>
      </p:sp>
      <p:sp>
        <p:nvSpPr>
          <p:cNvPr id="3" name="Slide Number Placeholder 2">
            <a:extLst>
              <a:ext uri="{FF2B5EF4-FFF2-40B4-BE49-F238E27FC236}">
                <a16:creationId xmlns:a16="http://schemas.microsoft.com/office/drawing/2014/main" id="{CC4A94C0-84F8-48DC-9BE8-AF559A09CB1D}"/>
              </a:ext>
            </a:extLst>
          </p:cNvPr>
          <p:cNvSpPr>
            <a:spLocks noGrp="1"/>
          </p:cNvSpPr>
          <p:nvPr>
            <p:ph type="sldNum" sz="quarter" idx="10"/>
          </p:nvPr>
        </p:nvSpPr>
        <p:spPr/>
        <p:txBody>
          <a:bodyPr/>
          <a:lstStyle/>
          <a:p>
            <a:pPr>
              <a:defRPr/>
            </a:pPr>
            <a:fld id="{B2A17A9D-C4E7-4BDD-89C0-ED51AD2FDA9D}" type="slidenum">
              <a:rPr lang="en-GB" smtClean="0"/>
              <a:pPr>
                <a:defRPr/>
              </a:pPr>
              <a:t>12</a:t>
            </a:fld>
            <a:endParaRPr lang="en-GB" dirty="0"/>
          </a:p>
        </p:txBody>
      </p:sp>
      <p:sp>
        <p:nvSpPr>
          <p:cNvPr id="4" name="Footer Placeholder 3">
            <a:extLst>
              <a:ext uri="{FF2B5EF4-FFF2-40B4-BE49-F238E27FC236}">
                <a16:creationId xmlns:a16="http://schemas.microsoft.com/office/drawing/2014/main" id="{B5E32E09-DCDD-473B-BAA4-57CE946F3E5E}"/>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1D11F567-4510-4827-81E5-95944FAF352D}"/>
              </a:ext>
            </a:extLst>
          </p:cNvPr>
          <p:cNvSpPr/>
          <p:nvPr/>
        </p:nvSpPr>
        <p:spPr>
          <a:xfrm>
            <a:off x="428624" y="1268760"/>
            <a:ext cx="8175823" cy="120032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We can calculate the mean of these sample means and corresponding standard deviation of the sample means using the table 4.3 frequency distribution. For example,  sample pair (2, 6) the sample mean is equal to 4. The frequency of the (2, 6) occurs twice given we can have (2, 6) or (6, 2).</a:t>
            </a:r>
            <a:endParaRPr lang="en-GB" dirty="0"/>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365B64BB-7113-4745-962E-2B1AD2D7A9CB}"/>
                  </a:ext>
                </a:extLst>
              </p:cNvPr>
              <p:cNvSpPr/>
              <p:nvPr/>
            </p:nvSpPr>
            <p:spPr>
              <a:xfrm>
                <a:off x="500034" y="2669968"/>
                <a:ext cx="8175823" cy="3173433"/>
              </a:xfrm>
              <a:prstGeom prst="rect">
                <a:avLst/>
              </a:prstGeom>
              <a:solidFill>
                <a:schemeClr val="accent2">
                  <a:lumMod val="20000"/>
                  <a:lumOff val="80000"/>
                </a:schemeClr>
              </a:solidFill>
            </p:spPr>
            <p:txBody>
              <a:bodyPr wrap="square">
                <a:spAutoFit/>
              </a:bodyPr>
              <a:lstStyle/>
              <a:p>
                <a:pPr marL="457200" marR="0" algn="just"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GB" sz="1800" dirty="0">
                    <a:effectLst/>
                    <a:latin typeface="Calibri" panose="020F0502020204030204" pitchFamily="34" charset="0"/>
                    <a:ea typeface="Times New Roman" panose="02020603050405020304" pitchFamily="18" charset="0"/>
                    <a:cs typeface="Calibri" panose="020F0502020204030204" pitchFamily="34" charset="0"/>
                  </a:rPr>
                  <a:t> f = 36</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GB" sz="1800" dirty="0">
                    <a:effectLst/>
                    <a:latin typeface="Calibri" panose="020F0502020204030204" pitchFamily="34" charset="0"/>
                    <a:ea typeface="Times New Roman" panose="02020603050405020304" pitchFamily="18" charset="0"/>
                    <a:cs typeface="Calibri" panose="020F0502020204030204" pitchFamily="34" charset="0"/>
                  </a:rPr>
                  <a:t> f X = 126</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GB" sz="1800" dirty="0">
                    <a:effectLst/>
                    <a:latin typeface="Calibri" panose="020F0502020204030204" pitchFamily="34" charset="0"/>
                    <a:ea typeface="Times New Roman" panose="02020603050405020304" pitchFamily="18" charset="0"/>
                    <a:cs typeface="Calibri" panose="020F0502020204030204" pitchFamily="34" charset="0"/>
                  </a:rPr>
                  <a:t> f X</a:t>
                </a:r>
                <a:r>
                  <a:rPr lang="en-GB" sz="1800" baseline="30000" dirty="0">
                    <a:effectLst/>
                    <a:latin typeface="Calibri" panose="020F0502020204030204" pitchFamily="34" charset="0"/>
                    <a:ea typeface="Times New Roman" panose="02020603050405020304" pitchFamily="18" charset="0"/>
                    <a:cs typeface="Calibri" panose="020F0502020204030204" pitchFamily="34" charset="0"/>
                  </a:rPr>
                  <a:t>2</a:t>
                </a:r>
                <a:r>
                  <a:rPr lang="en-GB" sz="1800" dirty="0">
                    <a:effectLst/>
                    <a:latin typeface="Calibri" panose="020F0502020204030204" pitchFamily="34" charset="0"/>
                    <a:ea typeface="Times New Roman" panose="02020603050405020304" pitchFamily="18" charset="0"/>
                    <a:cs typeface="Calibri" panose="020F0502020204030204" pitchFamily="34" charset="0"/>
                  </a:rPr>
                  <a:t> = 493.5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14:m>
                  <m:oMathPara xmlns:m="http://schemas.openxmlformats.org/officeDocument/2006/math">
                    <m:oMathParaPr>
                      <m:jc m:val="left"/>
                    </m:oMathParaPr>
                    <m:oMath xmlns:m="http://schemas.openxmlformats.org/officeDocument/2006/math">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Mean</m:t>
                      </m:r>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 </m:t>
                      </m:r>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of</m:t>
                      </m:r>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 </m:t>
                      </m:r>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the</m:t>
                      </m:r>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 </m:t>
                      </m:r>
                      <m:r>
                        <m:rPr>
                          <m:nor/>
                        </m:rPr>
                        <a:rPr lang="en-GB" sz="1800" b="0" i="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sample</m:t>
                      </m:r>
                      <m:r>
                        <m:rPr>
                          <m:nor/>
                        </m:rPr>
                        <a:rPr lang="en-GB" sz="1800" b="0" i="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 </m:t>
                      </m:r>
                      <m:r>
                        <m:rPr>
                          <m:nor/>
                        </m:rPr>
                        <a:rPr lang="en-GB" sz="1800" smtClean="0">
                          <a:solidFill>
                            <a:srgbClr val="FF0000"/>
                          </a:solidFill>
                          <a:effectLst/>
                          <a:latin typeface="Cambria Math" panose="02040503050406030204" pitchFamily="18" charset="0"/>
                          <a:ea typeface="Times New Roman" panose="02020603050405020304" pitchFamily="18" charset="0"/>
                          <a:cs typeface="Calibri" panose="020F0502020204030204" pitchFamily="34" charset="0"/>
                        </a:rPr>
                        <m:t>means</m:t>
                      </m:r>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i="1">
                              <a:effectLst/>
                              <a:latin typeface="Cambria Math" panose="02040503050406030204" pitchFamily="18" charset="0"/>
                              <a:ea typeface="Times New Roman" panose="02020603050405020304" pitchFamily="18" charset="0"/>
                              <a:cs typeface="Calibri" panose="020F0502020204030204" pitchFamily="34" charset="0"/>
                            </a:rPr>
                            <m:t>𝑋</m:t>
                          </m:r>
                        </m:e>
                      </m:acc>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nary>
                            <m:naryPr>
                              <m:chr m:val="∑"/>
                              <m:limLoc m:val="undOvr"/>
                              <m:subHide m:val="on"/>
                              <m:sup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naryPr>
                            <m:sub/>
                            <m:sup/>
                            <m:e>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X</m:t>
                                  </m:r>
                                </m:e>
                              </m:acc>
                            </m:e>
                          </m:nary>
                        </m:num>
                        <m:den>
                          <m:nary>
                            <m:naryPr>
                              <m:chr m:val="∑"/>
                              <m:limLoc m:val="undOvr"/>
                              <m:subHide m:val="on"/>
                              <m:sup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naryPr>
                            <m:sub/>
                            <m:sup/>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f</m:t>
                              </m:r>
                            </m:e>
                          </m:nary>
                        </m:den>
                      </m:f>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126</m:t>
                          </m:r>
                        </m:num>
                        <m:den>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36</m:t>
                          </m:r>
                        </m:den>
                      </m:f>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=3.5</m:t>
                      </m:r>
                    </m:oMath>
                  </m:oMathPara>
                </a14:m>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hangingPunct="0">
                  <a:spcBef>
                    <a:spcPts val="0"/>
                  </a:spcBef>
                  <a:spcAft>
                    <a:spcPts val="0"/>
                  </a:spcAft>
                </a:pPr>
                <a:r>
                  <a:rPr lang="en-GB"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Standard deviation of the means</a:t>
                </a:r>
              </a:p>
              <a:p>
                <a:pPr marL="457200" marR="0" hangingPunct="0">
                  <a:spcBef>
                    <a:spcPts val="0"/>
                  </a:spcBef>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457200" marR="0"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14:m>
                  <m:oMath xmlns:m="http://schemas.openxmlformats.org/officeDocument/2006/math">
                    <m:sSub>
                      <m:sSub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bPr>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σ</m:t>
                        </m:r>
                      </m:e>
                      <m:sub>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X</m:t>
                            </m:r>
                          </m:e>
                        </m:acc>
                      </m:sub>
                    </m:sSub>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rad>
                      <m:radPr>
                        <m:deg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nary>
                              <m:naryPr>
                                <m:chr m:val="∑"/>
                                <m:limLoc m:val="undOvr"/>
                                <m:subHide m:val="on"/>
                                <m:sup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naryPr>
                              <m:sub/>
                              <m:sup/>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f</m:t>
                                </m:r>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sSup>
                                  <m:sSup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pPr>
                                  <m:e>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X</m:t>
                                        </m:r>
                                      </m:e>
                                    </m:acc>
                                  </m:e>
                                  <m:sup>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2</m:t>
                                    </m:r>
                                  </m:sup>
                                </m:sSup>
                              </m:e>
                            </m:nary>
                          </m:num>
                          <m:den>
                            <m:nary>
                              <m:naryPr>
                                <m:chr m:val="∑"/>
                                <m:limLoc m:val="undOvr"/>
                                <m:subHide m:val="on"/>
                                <m:sup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naryPr>
                              <m:sub/>
                              <m:sup/>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f</m:t>
                                </m:r>
                              </m:e>
                            </m:nary>
                          </m:den>
                        </m:f>
                        <m:r>
                          <m:rPr>
                            <m:nor/>
                          </m:rPr>
                          <a:rPr lang="en-GB" sz="1800" i="1">
                            <a:effectLst/>
                            <a:latin typeface="Cambria Math" panose="02040503050406030204" pitchFamily="18" charset="0"/>
                            <a:ea typeface="Times New Roman" panose="02020603050405020304" pitchFamily="18" charset="0"/>
                            <a:cs typeface="Calibri" panose="020F0502020204030204" pitchFamily="34" charset="0"/>
                          </a:rPr>
                          <m:t>−</m:t>
                        </m:r>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sSup>
                          <m:sSup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pPr>
                          <m:e>
                            <m:d>
                              <m:d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dPr>
                              <m:e>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X</m:t>
                                    </m:r>
                                  </m:e>
                                </m:acc>
                              </m:e>
                            </m:d>
                          </m:e>
                          <m:sup>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2</m:t>
                            </m:r>
                          </m:sup>
                        </m:sSup>
                      </m:e>
                    </m:rad>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rad>
                      <m:radPr>
                        <m:degHide m:val="on"/>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fPr>
                          <m:num>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493.6</m:t>
                            </m:r>
                          </m:num>
                          <m:den>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36</m:t>
                            </m:r>
                          </m:den>
                        </m:f>
                        <m:r>
                          <m:rPr>
                            <m:nor/>
                          </m:rPr>
                          <a:rPr lang="en-GB" sz="1800" i="1">
                            <a:effectLst/>
                            <a:latin typeface="Cambria Math" panose="02040503050406030204" pitchFamily="18" charset="0"/>
                            <a:ea typeface="Times New Roman" panose="02020603050405020304" pitchFamily="18" charset="0"/>
                            <a:cs typeface="Calibri" panose="020F0502020204030204" pitchFamily="34" charset="0"/>
                          </a:rPr>
                          <m:t>−</m:t>
                        </m:r>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 </m:t>
                        </m:r>
                        <m:sSup>
                          <m:sSup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sSupPr>
                          <m:e>
                            <m:d>
                              <m:dPr>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dPr>
                              <m:e>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3.5</m:t>
                                </m:r>
                              </m:e>
                            </m:d>
                          </m:e>
                          <m:sup>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2</m:t>
                            </m:r>
                          </m:sup>
                        </m:sSup>
                      </m:e>
                    </m:rad>
                    <m:r>
                      <m:rPr>
                        <m:nor/>
                      </m:rPr>
                      <a:rPr lang="en-GB" sz="1800">
                        <a:effectLst/>
                        <a:latin typeface="Cambria Math" panose="02040503050406030204" pitchFamily="18" charset="0"/>
                        <a:ea typeface="Times New Roman" panose="02020603050405020304" pitchFamily="18" charset="0"/>
                        <a:cs typeface="Calibri" panose="020F0502020204030204" pitchFamily="34" charset="0"/>
                      </a:rPr>
                      <m:t>=1.2076</m:t>
                    </m:r>
                  </m:oMath>
                </a14:m>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7" name="Rectangle 6">
                <a:extLst>
                  <a:ext uri="{FF2B5EF4-FFF2-40B4-BE49-F238E27FC236}">
                    <a16:creationId xmlns:a16="http://schemas.microsoft.com/office/drawing/2014/main" id="{365B64BB-7113-4745-962E-2B1AD2D7A9CB}"/>
                  </a:ext>
                </a:extLst>
              </p:cNvPr>
              <p:cNvSpPr>
                <a:spLocks noRot="1" noChangeAspect="1" noMove="1" noResize="1" noEditPoints="1" noAdjustHandles="1" noChangeArrowheads="1" noChangeShapeType="1" noTextEdit="1"/>
              </p:cNvSpPr>
              <p:nvPr/>
            </p:nvSpPr>
            <p:spPr>
              <a:xfrm>
                <a:off x="500034" y="2669968"/>
                <a:ext cx="8175823" cy="3173433"/>
              </a:xfrm>
              <a:prstGeom prst="rect">
                <a:avLst/>
              </a:prstGeom>
              <a:blipFill>
                <a:blip r:embed="rId2"/>
                <a:stretch>
                  <a:fillRect t="-1536"/>
                </a:stretch>
              </a:blipFill>
            </p:spPr>
            <p:txBody>
              <a:bodyPr/>
              <a:lstStyle/>
              <a:p>
                <a:r>
                  <a:rPr lang="en-GB">
                    <a:noFill/>
                  </a:rPr>
                  <a:t> </a:t>
                </a:r>
              </a:p>
            </p:txBody>
          </p:sp>
        </mc:Fallback>
      </mc:AlternateContent>
    </p:spTree>
    <p:extLst>
      <p:ext uri="{BB962C8B-B14F-4D97-AF65-F5344CB8AC3E}">
        <p14:creationId xmlns:p14="http://schemas.microsoft.com/office/powerpoint/2010/main" val="3319242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E75C2-70E8-45E6-9C38-51782572ADD3}"/>
              </a:ext>
            </a:extLst>
          </p:cNvPr>
          <p:cNvSpPr>
            <a:spLocks noGrp="1"/>
          </p:cNvSpPr>
          <p:nvPr>
            <p:ph type="ctrTitle"/>
          </p:nvPr>
        </p:nvSpPr>
        <p:spPr/>
        <p:txBody>
          <a:bodyPr/>
          <a:lstStyle/>
          <a:p>
            <a:r>
              <a:rPr lang="en-GB" dirty="0"/>
              <a:t>Example 4.5 (4/7)</a:t>
            </a:r>
          </a:p>
        </p:txBody>
      </p:sp>
      <p:sp>
        <p:nvSpPr>
          <p:cNvPr id="3" name="Slide Number Placeholder 2">
            <a:extLst>
              <a:ext uri="{FF2B5EF4-FFF2-40B4-BE49-F238E27FC236}">
                <a16:creationId xmlns:a16="http://schemas.microsoft.com/office/drawing/2014/main" id="{C8D1D747-35FE-44A9-99CB-1758A7430EC2}"/>
              </a:ext>
            </a:extLst>
          </p:cNvPr>
          <p:cNvSpPr>
            <a:spLocks noGrp="1"/>
          </p:cNvSpPr>
          <p:nvPr>
            <p:ph type="sldNum" sz="quarter" idx="10"/>
          </p:nvPr>
        </p:nvSpPr>
        <p:spPr/>
        <p:txBody>
          <a:bodyPr/>
          <a:lstStyle/>
          <a:p>
            <a:pPr>
              <a:defRPr/>
            </a:pPr>
            <a:fld id="{B2A17A9D-C4E7-4BDD-89C0-ED51AD2FDA9D}" type="slidenum">
              <a:rPr lang="en-GB" smtClean="0"/>
              <a:pPr>
                <a:defRPr/>
              </a:pPr>
              <a:t>13</a:t>
            </a:fld>
            <a:endParaRPr lang="en-GB" dirty="0"/>
          </a:p>
        </p:txBody>
      </p:sp>
      <p:sp>
        <p:nvSpPr>
          <p:cNvPr id="4" name="Footer Placeholder 3">
            <a:extLst>
              <a:ext uri="{FF2B5EF4-FFF2-40B4-BE49-F238E27FC236}">
                <a16:creationId xmlns:a16="http://schemas.microsoft.com/office/drawing/2014/main" id="{D18BDAF6-281A-4124-9827-1063EF9BDB8E}"/>
              </a:ext>
            </a:extLst>
          </p:cNvPr>
          <p:cNvSpPr>
            <a:spLocks noGrp="1"/>
          </p:cNvSpPr>
          <p:nvPr>
            <p:ph type="ftr" sz="quarter" idx="11"/>
          </p:nvPr>
        </p:nvSpPr>
        <p:spPr/>
        <p:txBody>
          <a:bodyPr/>
          <a:lstStyle/>
          <a:p>
            <a:pPr>
              <a:defRPr/>
            </a:pPr>
            <a:r>
              <a:rPr lang="en-GB"/>
              <a:t>Glyn Davis &amp; Branko Pecar</a:t>
            </a:r>
            <a:endParaRPr lang="en-GB" b="0"/>
          </a:p>
        </p:txBody>
      </p:sp>
      <p:sp>
        <p:nvSpPr>
          <p:cNvPr id="12" name="Rectangle 11">
            <a:extLst>
              <a:ext uri="{FF2B5EF4-FFF2-40B4-BE49-F238E27FC236}">
                <a16:creationId xmlns:a16="http://schemas.microsoft.com/office/drawing/2014/main" id="{1D5E07F8-B08A-41C6-B904-3062A2CF4D08}"/>
              </a:ext>
            </a:extLst>
          </p:cNvPr>
          <p:cNvSpPr/>
          <p:nvPr/>
        </p:nvSpPr>
        <p:spPr>
          <a:xfrm>
            <a:off x="500034" y="1268760"/>
            <a:ext cx="4032448" cy="120032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Observation 1:</a:t>
            </a:r>
          </a:p>
          <a:p>
            <a:endParaRPr lang="en-GB" dirty="0">
              <a:latin typeface="Calibri" panose="020F0502020204030204" pitchFamily="34" charset="0"/>
              <a:ea typeface="Times New Roman" panose="02020603050405020304" pitchFamily="18" charset="0"/>
            </a:endParaRPr>
          </a:p>
          <a:p>
            <a:pPr marL="342900" indent="-342900">
              <a:buFont typeface="+mj-lt"/>
              <a:buAutoNum type="arabicPeriod"/>
            </a:pPr>
            <a:r>
              <a:rPr lang="en-GB" dirty="0">
                <a:latin typeface="Calibri" panose="020F0502020204030204" pitchFamily="34" charset="0"/>
                <a:ea typeface="Times New Roman" panose="02020603050405020304" pitchFamily="18" charset="0"/>
              </a:rPr>
              <a:t>The population mean </a:t>
            </a:r>
            <a:r>
              <a:rPr lang="en-GB" dirty="0">
                <a:latin typeface="Calibri" panose="020F0502020204030204" pitchFamily="34" charset="0"/>
                <a:ea typeface="Times New Roman" panose="02020603050405020304" pitchFamily="18" charset="0"/>
                <a:sym typeface="Symbol" panose="05050102010706020507" pitchFamily="18" charset="2"/>
              </a:rPr>
              <a:t> = 3.5</a:t>
            </a:r>
            <a:endParaRPr lang="en-GB" dirty="0">
              <a:latin typeface="Calibri" panose="020F0502020204030204" pitchFamily="34" charset="0"/>
              <a:ea typeface="Times New Roman" panose="02020603050405020304" pitchFamily="18" charset="0"/>
            </a:endParaRPr>
          </a:p>
          <a:p>
            <a:pPr marL="342900" indent="-342900">
              <a:buFont typeface="+mj-lt"/>
              <a:buAutoNum type="arabicPeriod"/>
            </a:pPr>
            <a:r>
              <a:rPr lang="en-GB" dirty="0">
                <a:latin typeface="Calibri" panose="020F0502020204030204" pitchFamily="34" charset="0"/>
                <a:ea typeface="Times New Roman" panose="02020603050405020304" pitchFamily="18" charset="0"/>
              </a:rPr>
              <a:t>The mean of the sample means = 3.5</a:t>
            </a:r>
          </a:p>
        </p:txBody>
      </p:sp>
      <p:pic>
        <p:nvPicPr>
          <p:cNvPr id="14" name="Picture 13">
            <a:extLst>
              <a:ext uri="{FF2B5EF4-FFF2-40B4-BE49-F238E27FC236}">
                <a16:creationId xmlns:a16="http://schemas.microsoft.com/office/drawing/2014/main" id="{176FF089-32C7-454A-9E19-D9A9D6495C7D}"/>
              </a:ext>
            </a:extLst>
          </p:cNvPr>
          <p:cNvPicPr>
            <a:picLocks noChangeAspect="1"/>
          </p:cNvPicPr>
          <p:nvPr/>
        </p:nvPicPr>
        <p:blipFill>
          <a:blip r:embed="rId2"/>
          <a:stretch>
            <a:fillRect/>
          </a:stretch>
        </p:blipFill>
        <p:spPr>
          <a:xfrm>
            <a:off x="3563888" y="2738318"/>
            <a:ext cx="1161905" cy="790476"/>
          </a:xfrm>
          <a:prstGeom prst="rect">
            <a:avLst/>
          </a:prstGeom>
        </p:spPr>
      </p:pic>
      <p:sp>
        <p:nvSpPr>
          <p:cNvPr id="15" name="Rectangle 14">
            <a:extLst>
              <a:ext uri="{FF2B5EF4-FFF2-40B4-BE49-F238E27FC236}">
                <a16:creationId xmlns:a16="http://schemas.microsoft.com/office/drawing/2014/main" id="{ED58276A-2BF8-4D4D-B06C-AB2E8E9F5EBC}"/>
              </a:ext>
            </a:extLst>
          </p:cNvPr>
          <p:cNvSpPr/>
          <p:nvPr/>
        </p:nvSpPr>
        <p:spPr>
          <a:xfrm>
            <a:off x="611560" y="3979587"/>
            <a:ext cx="8064896"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The mean of the sample means is an </a:t>
            </a:r>
            <a:r>
              <a:rPr lang="en-GB" b="1" dirty="0">
                <a:latin typeface="Calibri" panose="020F0502020204030204" pitchFamily="34" charset="0"/>
                <a:ea typeface="Times New Roman" panose="02020603050405020304" pitchFamily="18" charset="0"/>
              </a:rPr>
              <a:t>unbiased estimator of the population mean</a:t>
            </a:r>
            <a:endParaRPr lang="en-GB" dirty="0"/>
          </a:p>
        </p:txBody>
      </p:sp>
    </p:spTree>
    <p:extLst>
      <p:ext uri="{BB962C8B-B14F-4D97-AF65-F5344CB8AC3E}">
        <p14:creationId xmlns:p14="http://schemas.microsoft.com/office/powerpoint/2010/main" val="2310149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A9F6-AC1D-410E-8606-CBC8A85D219D}"/>
              </a:ext>
            </a:extLst>
          </p:cNvPr>
          <p:cNvSpPr>
            <a:spLocks noGrp="1"/>
          </p:cNvSpPr>
          <p:nvPr>
            <p:ph type="ctrTitle"/>
          </p:nvPr>
        </p:nvSpPr>
        <p:spPr/>
        <p:txBody>
          <a:bodyPr/>
          <a:lstStyle/>
          <a:p>
            <a:r>
              <a:rPr lang="en-GB" dirty="0"/>
              <a:t>Example 4.5 (5/7)</a:t>
            </a:r>
          </a:p>
        </p:txBody>
      </p:sp>
      <p:sp>
        <p:nvSpPr>
          <p:cNvPr id="3" name="Slide Number Placeholder 2">
            <a:extLst>
              <a:ext uri="{FF2B5EF4-FFF2-40B4-BE49-F238E27FC236}">
                <a16:creationId xmlns:a16="http://schemas.microsoft.com/office/drawing/2014/main" id="{83D2CCC0-8497-4EF9-8479-CD5B8D497944}"/>
              </a:ext>
            </a:extLst>
          </p:cNvPr>
          <p:cNvSpPr>
            <a:spLocks noGrp="1"/>
          </p:cNvSpPr>
          <p:nvPr>
            <p:ph type="sldNum" sz="quarter" idx="10"/>
          </p:nvPr>
        </p:nvSpPr>
        <p:spPr/>
        <p:txBody>
          <a:bodyPr/>
          <a:lstStyle/>
          <a:p>
            <a:pPr>
              <a:defRPr/>
            </a:pPr>
            <a:fld id="{B2A17A9D-C4E7-4BDD-89C0-ED51AD2FDA9D}" type="slidenum">
              <a:rPr lang="en-GB" smtClean="0"/>
              <a:pPr>
                <a:defRPr/>
              </a:pPr>
              <a:t>14</a:t>
            </a:fld>
            <a:endParaRPr lang="en-GB" dirty="0"/>
          </a:p>
        </p:txBody>
      </p:sp>
      <p:sp>
        <p:nvSpPr>
          <p:cNvPr id="4" name="Footer Placeholder 3">
            <a:extLst>
              <a:ext uri="{FF2B5EF4-FFF2-40B4-BE49-F238E27FC236}">
                <a16:creationId xmlns:a16="http://schemas.microsoft.com/office/drawing/2014/main" id="{250AA110-64ED-4DC9-8FCC-58526399DC7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8C2CCB6-D891-4F50-A1BD-BE1DD7B3067E}"/>
              </a:ext>
            </a:extLst>
          </p:cNvPr>
          <p:cNvSpPr/>
          <p:nvPr/>
        </p:nvSpPr>
        <p:spPr>
          <a:xfrm>
            <a:off x="500034" y="1268760"/>
            <a:ext cx="7456342" cy="1477328"/>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Observation 2:</a:t>
            </a:r>
          </a:p>
          <a:p>
            <a:endParaRPr lang="en-GB" dirty="0">
              <a:latin typeface="Calibri" panose="020F0502020204030204" pitchFamily="34" charset="0"/>
              <a:ea typeface="Times New Roman" panose="02020603050405020304" pitchFamily="18" charset="0"/>
            </a:endParaRPr>
          </a:p>
          <a:p>
            <a:pPr marL="342900" indent="-342900">
              <a:buFont typeface="+mj-lt"/>
              <a:buAutoNum type="arabicPeriod"/>
            </a:pPr>
            <a:r>
              <a:rPr lang="en-GB" dirty="0">
                <a:latin typeface="Calibri" panose="020F0502020204030204" pitchFamily="34" charset="0"/>
                <a:ea typeface="Times New Roman" panose="02020603050405020304" pitchFamily="18" charset="0"/>
              </a:rPr>
              <a:t>The population standard deviation </a:t>
            </a:r>
            <a:r>
              <a:rPr lang="en-GB" dirty="0">
                <a:latin typeface="Calibri" panose="020F0502020204030204" pitchFamily="34" charset="0"/>
                <a:ea typeface="Times New Roman" panose="02020603050405020304" pitchFamily="18" charset="0"/>
                <a:sym typeface="Symbol" panose="05050102010706020507" pitchFamily="18" charset="2"/>
              </a:rPr>
              <a:t>  = 1.7078</a:t>
            </a:r>
          </a:p>
          <a:p>
            <a:pPr marL="342900" indent="-342900">
              <a:buFont typeface="+mj-lt"/>
              <a:buAutoNum type="arabicPeriod"/>
            </a:pPr>
            <a:endParaRPr lang="en-GB" dirty="0">
              <a:latin typeface="Calibri" panose="020F0502020204030204" pitchFamily="34" charset="0"/>
              <a:ea typeface="Times New Roman" panose="02020603050405020304" pitchFamily="18" charset="0"/>
            </a:endParaRPr>
          </a:p>
          <a:p>
            <a:pPr marL="342900" indent="-342900">
              <a:buFont typeface="+mj-lt"/>
              <a:buAutoNum type="arabicPeriod"/>
            </a:pPr>
            <a:r>
              <a:rPr lang="en-GB" dirty="0">
                <a:latin typeface="Calibri" panose="020F0502020204030204" pitchFamily="34" charset="0"/>
                <a:ea typeface="Times New Roman" panose="02020603050405020304" pitchFamily="18" charset="0"/>
              </a:rPr>
              <a:t>The standard deviation of the sample means           = 1.2076</a:t>
            </a:r>
          </a:p>
        </p:txBody>
      </p:sp>
      <p:pic>
        <p:nvPicPr>
          <p:cNvPr id="6" name="Picture 5">
            <a:extLst>
              <a:ext uri="{FF2B5EF4-FFF2-40B4-BE49-F238E27FC236}">
                <a16:creationId xmlns:a16="http://schemas.microsoft.com/office/drawing/2014/main" id="{EC02FF31-52A7-4866-A8D0-E36829CA9BE6}"/>
              </a:ext>
            </a:extLst>
          </p:cNvPr>
          <p:cNvPicPr>
            <a:picLocks noChangeAspect="1"/>
          </p:cNvPicPr>
          <p:nvPr/>
        </p:nvPicPr>
        <p:blipFill>
          <a:blip r:embed="rId2"/>
          <a:stretch>
            <a:fillRect/>
          </a:stretch>
        </p:blipFill>
        <p:spPr>
          <a:xfrm>
            <a:off x="5148064" y="2299980"/>
            <a:ext cx="467699" cy="449358"/>
          </a:xfrm>
          <a:prstGeom prst="rect">
            <a:avLst/>
          </a:prstGeom>
        </p:spPr>
      </p:pic>
      <p:sp>
        <p:nvSpPr>
          <p:cNvPr id="7" name="Rectangle 6">
            <a:extLst>
              <a:ext uri="{FF2B5EF4-FFF2-40B4-BE49-F238E27FC236}">
                <a16:creationId xmlns:a16="http://schemas.microsoft.com/office/drawing/2014/main" id="{563ECBB0-CDFF-4818-904A-42A4E10CFA31}"/>
              </a:ext>
            </a:extLst>
          </p:cNvPr>
          <p:cNvSpPr/>
          <p:nvPr/>
        </p:nvSpPr>
        <p:spPr>
          <a:xfrm>
            <a:off x="500826" y="2889817"/>
            <a:ext cx="8176422" cy="1200329"/>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The standard deviation of the sample means is a </a:t>
            </a:r>
            <a:r>
              <a:rPr lang="en-GB" b="1" dirty="0">
                <a:latin typeface="Calibri" panose="020F0502020204030204" pitchFamily="34" charset="0"/>
                <a:ea typeface="Times New Roman" panose="02020603050405020304" pitchFamily="18" charset="0"/>
              </a:rPr>
              <a:t>biased estimate</a:t>
            </a:r>
            <a:r>
              <a:rPr lang="en-GB" dirty="0">
                <a:latin typeface="Calibri" panose="020F0502020204030204" pitchFamily="34" charset="0"/>
                <a:ea typeface="Times New Roman" panose="02020603050405020304" pitchFamily="18" charset="0"/>
              </a:rPr>
              <a:t> of the population</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standard deviation (</a:t>
            </a:r>
            <a:r>
              <a:rPr lang="en-GB" dirty="0">
                <a:latin typeface="Calibri" panose="020F0502020204030204" pitchFamily="34" charset="0"/>
                <a:ea typeface="Times New Roman" panose="02020603050405020304" pitchFamily="18" charset="0"/>
                <a:sym typeface="Symbol" panose="05050102010706020507" pitchFamily="18" charset="2"/>
              </a:rPr>
              <a:t> ≠           ).</a:t>
            </a:r>
          </a:p>
          <a:p>
            <a:endParaRPr lang="en-GB" dirty="0"/>
          </a:p>
        </p:txBody>
      </p:sp>
      <p:pic>
        <p:nvPicPr>
          <p:cNvPr id="8" name="Picture 7">
            <a:extLst>
              <a:ext uri="{FF2B5EF4-FFF2-40B4-BE49-F238E27FC236}">
                <a16:creationId xmlns:a16="http://schemas.microsoft.com/office/drawing/2014/main" id="{89C3669B-FB66-4AEE-9FBC-4FF9E4ECFCFF}"/>
              </a:ext>
            </a:extLst>
          </p:cNvPr>
          <p:cNvPicPr>
            <a:picLocks noChangeAspect="1"/>
          </p:cNvPicPr>
          <p:nvPr/>
        </p:nvPicPr>
        <p:blipFill>
          <a:blip r:embed="rId2"/>
          <a:stretch>
            <a:fillRect/>
          </a:stretch>
        </p:blipFill>
        <p:spPr>
          <a:xfrm>
            <a:off x="2843808" y="3381605"/>
            <a:ext cx="467699" cy="449358"/>
          </a:xfrm>
          <a:prstGeom prst="rect">
            <a:avLst/>
          </a:prstGeom>
        </p:spPr>
      </p:pic>
      <p:sp>
        <p:nvSpPr>
          <p:cNvPr id="9" name="Rectangle 8">
            <a:extLst>
              <a:ext uri="{FF2B5EF4-FFF2-40B4-BE49-F238E27FC236}">
                <a16:creationId xmlns:a16="http://schemas.microsoft.com/office/drawing/2014/main" id="{3BCFB955-A78B-43D6-BB77-6D129EF81D52}"/>
              </a:ext>
            </a:extLst>
          </p:cNvPr>
          <p:cNvSpPr/>
          <p:nvPr/>
        </p:nvSpPr>
        <p:spPr>
          <a:xfrm>
            <a:off x="521727" y="4266465"/>
            <a:ext cx="2714625" cy="1477328"/>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It can be shown that the relationship between sample and population is represented by equation (4.7)</a:t>
            </a:r>
            <a:endParaRPr lang="en-GB" dirty="0"/>
          </a:p>
        </p:txBody>
      </p:sp>
      <p:pic>
        <p:nvPicPr>
          <p:cNvPr id="10" name="Picture 9">
            <a:extLst>
              <a:ext uri="{FF2B5EF4-FFF2-40B4-BE49-F238E27FC236}">
                <a16:creationId xmlns:a16="http://schemas.microsoft.com/office/drawing/2014/main" id="{96616563-50CF-4691-A1EC-CB5D8B7CCE2D}"/>
              </a:ext>
            </a:extLst>
          </p:cNvPr>
          <p:cNvPicPr>
            <a:picLocks noChangeAspect="1"/>
          </p:cNvPicPr>
          <p:nvPr/>
        </p:nvPicPr>
        <p:blipFill>
          <a:blip r:embed="rId3"/>
          <a:stretch>
            <a:fillRect/>
          </a:stretch>
        </p:blipFill>
        <p:spPr>
          <a:xfrm>
            <a:off x="3251365" y="4647729"/>
            <a:ext cx="1323810" cy="828571"/>
          </a:xfrm>
          <a:prstGeom prst="rect">
            <a:avLst/>
          </a:prstGeom>
        </p:spPr>
      </p:pic>
      <p:pic>
        <p:nvPicPr>
          <p:cNvPr id="11" name="Picture 10">
            <a:extLst>
              <a:ext uri="{FF2B5EF4-FFF2-40B4-BE49-F238E27FC236}">
                <a16:creationId xmlns:a16="http://schemas.microsoft.com/office/drawing/2014/main" id="{C4116748-4539-4134-B8B4-8BF9C225665F}"/>
              </a:ext>
            </a:extLst>
          </p:cNvPr>
          <p:cNvPicPr>
            <a:picLocks noChangeAspect="1"/>
          </p:cNvPicPr>
          <p:nvPr/>
        </p:nvPicPr>
        <p:blipFill>
          <a:blip r:embed="rId4"/>
          <a:stretch>
            <a:fillRect/>
          </a:stretch>
        </p:blipFill>
        <p:spPr>
          <a:xfrm>
            <a:off x="5239185" y="4986080"/>
            <a:ext cx="3476190" cy="866667"/>
          </a:xfrm>
          <a:prstGeom prst="rect">
            <a:avLst/>
          </a:prstGeom>
        </p:spPr>
      </p:pic>
    </p:spTree>
    <p:extLst>
      <p:ext uri="{BB962C8B-B14F-4D97-AF65-F5344CB8AC3E}">
        <p14:creationId xmlns:p14="http://schemas.microsoft.com/office/powerpoint/2010/main" val="1778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a:t>
            </a:r>
          </a:p>
        </p:txBody>
      </p:sp>
      <p:sp>
        <p:nvSpPr>
          <p:cNvPr id="3" name="Slide Number Placeholder 2"/>
          <p:cNvSpPr>
            <a:spLocks noGrp="1"/>
          </p:cNvSpPr>
          <p:nvPr>
            <p:ph type="sldNum" sz="quarter" idx="10"/>
          </p:nvPr>
        </p:nvSpPr>
        <p:spPr/>
        <p:txBody>
          <a:bodyPr/>
          <a:lstStyle/>
          <a:p>
            <a:pPr>
              <a:defRPr/>
            </a:pPr>
            <a:fld id="{6FC54698-DE87-456A-A11E-39A8E75F6CEA}" type="slidenum">
              <a:rPr lang="en-GB" smtClean="0"/>
              <a:pPr>
                <a:defRPr/>
              </a:pPr>
              <a:t>15</a:t>
            </a:fld>
            <a:endParaRPr lang="en-GB" dirty="0"/>
          </a:p>
        </p:txBody>
      </p:sp>
      <p:sp>
        <p:nvSpPr>
          <p:cNvPr id="205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2051" name="Object 3"/>
          <p:cNvGraphicFramePr>
            <a:graphicFrameLocks noChangeAspect="1"/>
          </p:cNvGraphicFramePr>
          <p:nvPr/>
        </p:nvGraphicFramePr>
        <p:xfrm>
          <a:off x="4521200" y="3333750"/>
          <a:ext cx="101600" cy="190500"/>
        </p:xfrm>
        <a:graphic>
          <a:graphicData uri="http://schemas.openxmlformats.org/presentationml/2006/ole">
            <mc:AlternateContent xmlns:mc="http://schemas.openxmlformats.org/markup-compatibility/2006">
              <mc:Choice xmlns:v="urn:schemas-microsoft-com:vml" Requires="v">
                <p:oleObj spid="_x0000_s2155" name="Equation" r:id="rId3" imgW="101520" imgH="190440" progId="Equation.3">
                  <p:embed/>
                </p:oleObj>
              </mc:Choice>
              <mc:Fallback>
                <p:oleObj name="Equation" r:id="rId3" imgW="101520" imgH="1904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1200" y="3333750"/>
                        <a:ext cx="101600" cy="19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a:extLst>
              <a:ext uri="{FF2B5EF4-FFF2-40B4-BE49-F238E27FC236}">
                <a16:creationId xmlns:a16="http://schemas.microsoft.com/office/drawing/2014/main" id="{940EF1E7-1066-4961-9688-E65FE9AA3982}"/>
              </a:ext>
            </a:extLst>
          </p:cNvPr>
          <p:cNvPicPr>
            <a:picLocks noChangeAspect="1"/>
          </p:cNvPicPr>
          <p:nvPr/>
        </p:nvPicPr>
        <p:blipFill>
          <a:blip r:embed="rId5"/>
          <a:stretch>
            <a:fillRect/>
          </a:stretch>
        </p:blipFill>
        <p:spPr>
          <a:xfrm>
            <a:off x="1187624" y="1410265"/>
            <a:ext cx="7128792" cy="429523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 continued</a:t>
            </a:r>
          </a:p>
        </p:txBody>
      </p:sp>
      <p:sp>
        <p:nvSpPr>
          <p:cNvPr id="3" name="Slide Number Placeholder 2"/>
          <p:cNvSpPr>
            <a:spLocks noGrp="1"/>
          </p:cNvSpPr>
          <p:nvPr>
            <p:ph type="sldNum" sz="quarter" idx="10"/>
          </p:nvPr>
        </p:nvSpPr>
        <p:spPr/>
        <p:txBody>
          <a:bodyPr/>
          <a:lstStyle/>
          <a:p>
            <a:pPr>
              <a:defRPr/>
            </a:pPr>
            <a:fld id="{6FC54698-DE87-456A-A11E-39A8E75F6CEA}" type="slidenum">
              <a:rPr lang="en-GB" smtClean="0"/>
              <a:pPr>
                <a:defRPr/>
              </a:pPr>
              <a:t>16</a:t>
            </a:fld>
            <a:endParaRPr lang="en-GB" dirty="0"/>
          </a:p>
        </p:txBody>
      </p:sp>
      <p:sp>
        <p:nvSpPr>
          <p:cNvPr id="205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2051" name="Object 3"/>
          <p:cNvGraphicFramePr>
            <a:graphicFrameLocks noChangeAspect="1"/>
          </p:cNvGraphicFramePr>
          <p:nvPr/>
        </p:nvGraphicFramePr>
        <p:xfrm>
          <a:off x="4521200" y="3333750"/>
          <a:ext cx="101600" cy="190500"/>
        </p:xfrm>
        <a:graphic>
          <a:graphicData uri="http://schemas.openxmlformats.org/presentationml/2006/ole">
            <mc:AlternateContent xmlns:mc="http://schemas.openxmlformats.org/markup-compatibility/2006">
              <mc:Choice xmlns:v="urn:schemas-microsoft-com:vml" Requires="v">
                <p:oleObj spid="_x0000_s24593" name="Equation" r:id="rId3" imgW="101520" imgH="190440" progId="Equation.3">
                  <p:embed/>
                </p:oleObj>
              </mc:Choice>
              <mc:Fallback>
                <p:oleObj name="Equation" r:id="rId3" imgW="101520" imgH="190440" progId="Equation.3">
                  <p:embed/>
                  <p:pic>
                    <p:nvPicPr>
                      <p:cNvPr id="205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1200" y="3333750"/>
                        <a:ext cx="101600" cy="19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0" name="Picture 9">
            <a:extLst>
              <a:ext uri="{FF2B5EF4-FFF2-40B4-BE49-F238E27FC236}">
                <a16:creationId xmlns:a16="http://schemas.microsoft.com/office/drawing/2014/main" id="{7068DBE1-5168-4F2C-BA50-BC781CDB3D16}"/>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1115616" y="1232756"/>
            <a:ext cx="6744704" cy="4644516"/>
          </a:xfrm>
          <a:prstGeom prst="rect">
            <a:avLst/>
          </a:prstGeom>
        </p:spPr>
      </p:pic>
    </p:spTree>
    <p:extLst>
      <p:ext uri="{BB962C8B-B14F-4D97-AF65-F5344CB8AC3E}">
        <p14:creationId xmlns:p14="http://schemas.microsoft.com/office/powerpoint/2010/main" val="104908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ctrTitle"/>
          </p:nvPr>
        </p:nvSpPr>
        <p:spPr>
          <a:xfrm>
            <a:off x="500063" y="285750"/>
            <a:ext cx="6929437" cy="714375"/>
          </a:xfrm>
        </p:spPr>
        <p:txBody>
          <a:bodyPr/>
          <a:lstStyle/>
          <a:p>
            <a:r>
              <a:rPr lang="en-GB" dirty="0">
                <a:latin typeface="Arial" charset="0"/>
                <a:cs typeface="Arial" charset="0"/>
              </a:rPr>
              <a:t>Conclusions</a:t>
            </a:r>
          </a:p>
        </p:txBody>
      </p:sp>
      <p:sp>
        <p:nvSpPr>
          <p:cNvPr id="3" name="Slide Number Placeholder 2"/>
          <p:cNvSpPr>
            <a:spLocks noGrp="1"/>
          </p:cNvSpPr>
          <p:nvPr>
            <p:ph type="sldNum" sz="quarter" idx="10"/>
          </p:nvPr>
        </p:nvSpPr>
        <p:spPr/>
        <p:txBody>
          <a:bodyPr/>
          <a:lstStyle/>
          <a:p>
            <a:pPr>
              <a:defRPr/>
            </a:pPr>
            <a:fld id="{A6514F50-D64A-4B04-8F4B-68B645D3E0B7}" type="slidenum">
              <a:rPr lang="en-GB" smtClean="0"/>
              <a:pPr>
                <a:defRPr/>
              </a:pPr>
              <a:t>17</a:t>
            </a:fld>
            <a:endParaRPr lang="en-GB" dirty="0"/>
          </a:p>
        </p:txBody>
      </p:sp>
      <p:sp>
        <p:nvSpPr>
          <p:cNvPr id="307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080" name="TextBox 4"/>
          <p:cNvSpPr txBox="1">
            <a:spLocks noChangeArrowheads="1"/>
          </p:cNvSpPr>
          <p:nvPr/>
        </p:nvSpPr>
        <p:spPr bwMode="auto">
          <a:xfrm>
            <a:off x="500063" y="1285875"/>
            <a:ext cx="3373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We observe from these results:</a:t>
            </a:r>
          </a:p>
        </p:txBody>
      </p:sp>
      <p:graphicFrame>
        <p:nvGraphicFramePr>
          <p:cNvPr id="3074" name="Object 2"/>
          <p:cNvGraphicFramePr>
            <a:graphicFrameLocks noChangeAspect="1"/>
          </p:cNvGraphicFramePr>
          <p:nvPr>
            <p:extLst>
              <p:ext uri="{D42A27DB-BD31-4B8C-83A1-F6EECF244321}">
                <p14:modId xmlns:p14="http://schemas.microsoft.com/office/powerpoint/2010/main" val="3543820223"/>
              </p:ext>
            </p:extLst>
          </p:nvPr>
        </p:nvGraphicFramePr>
        <p:xfrm>
          <a:off x="1000125" y="2276873"/>
          <a:ext cx="736600" cy="652066"/>
        </p:xfrm>
        <a:graphic>
          <a:graphicData uri="http://schemas.openxmlformats.org/presentationml/2006/ole">
            <mc:AlternateContent xmlns:mc="http://schemas.openxmlformats.org/markup-compatibility/2006">
              <mc:Choice xmlns:v="urn:schemas-microsoft-com:vml" Requires="v">
                <p:oleObj spid="_x0000_s3211" name="Equation" r:id="rId3" imgW="355320" imgH="241200" progId="Equation.3">
                  <p:embed/>
                </p:oleObj>
              </mc:Choice>
              <mc:Fallback>
                <p:oleObj name="Equation" r:id="rId3" imgW="355320" imgH="241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25" y="2276873"/>
                        <a:ext cx="736600" cy="652066"/>
                      </a:xfrm>
                      <a:prstGeom prst="rect">
                        <a:avLst/>
                      </a:prstGeom>
                      <a:solidFill>
                        <a:schemeClr val="accent6">
                          <a:lumMod val="60000"/>
                          <a:lumOff val="40000"/>
                        </a:schemeClr>
                      </a:solidFill>
                      <a:ln>
                        <a:noFill/>
                      </a:ln>
                      <a:effectLst/>
                    </p:spPr>
                  </p:pic>
                </p:oleObj>
              </mc:Fallback>
            </mc:AlternateContent>
          </a:graphicData>
        </a:graphic>
      </p:graphicFrame>
      <p:sp>
        <p:nvSpPr>
          <p:cNvPr id="3081" name="TextBox 7"/>
          <p:cNvSpPr txBox="1">
            <a:spLocks noChangeArrowheads="1"/>
          </p:cNvSpPr>
          <p:nvPr/>
        </p:nvSpPr>
        <p:spPr bwMode="auto">
          <a:xfrm>
            <a:off x="1928813" y="2071688"/>
            <a:ext cx="6929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The </a:t>
            </a:r>
            <a:r>
              <a:rPr lang="en-GB">
                <a:solidFill>
                  <a:srgbClr val="FF0000"/>
                </a:solidFill>
              </a:rPr>
              <a:t>overall sample mean</a:t>
            </a:r>
            <a:r>
              <a:rPr lang="en-GB"/>
              <a:t> is </a:t>
            </a:r>
            <a:r>
              <a:rPr lang="en-GB">
                <a:solidFill>
                  <a:srgbClr val="7030A0"/>
                </a:solidFill>
              </a:rPr>
              <a:t>equal</a:t>
            </a:r>
            <a:r>
              <a:rPr lang="en-GB"/>
              <a:t> to the </a:t>
            </a:r>
            <a:r>
              <a:rPr lang="en-GB">
                <a:solidFill>
                  <a:srgbClr val="FF0000"/>
                </a:solidFill>
              </a:rPr>
              <a:t>population mean</a:t>
            </a:r>
            <a:r>
              <a:rPr lang="en-GB"/>
              <a:t> and is called an </a:t>
            </a:r>
            <a:r>
              <a:rPr lang="en-GB">
                <a:solidFill>
                  <a:srgbClr val="7030A0"/>
                </a:solidFill>
              </a:rPr>
              <a:t>unbiased estimator of the population mean</a:t>
            </a:r>
            <a:r>
              <a:rPr lang="en-GB"/>
              <a:t>. Different samples of the same size from the same population will have different sample mean values.</a:t>
            </a:r>
          </a:p>
        </p:txBody>
      </p:sp>
      <p:graphicFrame>
        <p:nvGraphicFramePr>
          <p:cNvPr id="3075" name="Object 3"/>
          <p:cNvGraphicFramePr>
            <a:graphicFrameLocks noChangeAspect="1"/>
          </p:cNvGraphicFramePr>
          <p:nvPr>
            <p:extLst>
              <p:ext uri="{D42A27DB-BD31-4B8C-83A1-F6EECF244321}">
                <p14:modId xmlns:p14="http://schemas.microsoft.com/office/powerpoint/2010/main" val="3194979070"/>
              </p:ext>
            </p:extLst>
          </p:nvPr>
        </p:nvGraphicFramePr>
        <p:xfrm>
          <a:off x="755576" y="3771069"/>
          <a:ext cx="1030362" cy="515181"/>
        </p:xfrm>
        <a:graphic>
          <a:graphicData uri="http://schemas.openxmlformats.org/presentationml/2006/ole">
            <mc:AlternateContent xmlns:mc="http://schemas.openxmlformats.org/markup-compatibility/2006">
              <mc:Choice xmlns:v="urn:schemas-microsoft-com:vml" Requires="v">
                <p:oleObj spid="_x0000_s3212" name="Equation" r:id="rId5" imgW="406080" imgH="203040" progId="Equation.3">
                  <p:embed/>
                </p:oleObj>
              </mc:Choice>
              <mc:Fallback>
                <p:oleObj name="Equation" r:id="rId5" imgW="406080" imgH="20304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3771069"/>
                        <a:ext cx="1030362" cy="515181"/>
                      </a:xfrm>
                      <a:prstGeom prst="rect">
                        <a:avLst/>
                      </a:prstGeom>
                      <a:solidFill>
                        <a:schemeClr val="accent6">
                          <a:lumMod val="60000"/>
                          <a:lumOff val="40000"/>
                        </a:schemeClr>
                      </a:solidFill>
                      <a:ln>
                        <a:noFill/>
                      </a:ln>
                      <a:effectLst/>
                    </p:spPr>
                  </p:pic>
                </p:oleObj>
              </mc:Fallback>
            </mc:AlternateContent>
          </a:graphicData>
        </a:graphic>
      </p:graphicFrame>
      <p:sp>
        <p:nvSpPr>
          <p:cNvPr id="3082" name="TextBox 9"/>
          <p:cNvSpPr txBox="1">
            <a:spLocks noChangeArrowheads="1"/>
          </p:cNvSpPr>
          <p:nvPr/>
        </p:nvSpPr>
        <p:spPr bwMode="auto">
          <a:xfrm>
            <a:off x="2000250" y="3643313"/>
            <a:ext cx="69294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The </a:t>
            </a:r>
            <a:r>
              <a:rPr lang="en-GB">
                <a:solidFill>
                  <a:srgbClr val="FF0000"/>
                </a:solidFill>
              </a:rPr>
              <a:t>standard deviation of the sample means</a:t>
            </a:r>
            <a:r>
              <a:rPr lang="en-GB"/>
              <a:t> is </a:t>
            </a:r>
            <a:r>
              <a:rPr lang="en-GB">
                <a:solidFill>
                  <a:srgbClr val="7030A0"/>
                </a:solidFill>
              </a:rPr>
              <a:t>not equal</a:t>
            </a:r>
            <a:r>
              <a:rPr lang="en-GB"/>
              <a:t> to the </a:t>
            </a:r>
            <a:r>
              <a:rPr lang="en-GB">
                <a:solidFill>
                  <a:srgbClr val="FF0000"/>
                </a:solidFill>
              </a:rPr>
              <a:t>population standard deviation</a:t>
            </a:r>
            <a:r>
              <a:rPr lang="en-GB"/>
              <a:t> and is called a </a:t>
            </a:r>
            <a:r>
              <a:rPr lang="en-GB">
                <a:solidFill>
                  <a:srgbClr val="7030A0"/>
                </a:solidFill>
              </a:rPr>
              <a:t>biased estimator of the population standard deviation</a:t>
            </a:r>
            <a:r>
              <a:rPr lang="en-GB"/>
              <a:t>.</a:t>
            </a:r>
          </a:p>
        </p:txBody>
      </p:sp>
      <p:sp>
        <p:nvSpPr>
          <p:cNvPr id="3083" name="TextBox 10"/>
          <p:cNvSpPr txBox="1">
            <a:spLocks noChangeArrowheads="1"/>
          </p:cNvSpPr>
          <p:nvPr/>
        </p:nvSpPr>
        <p:spPr bwMode="auto">
          <a:xfrm>
            <a:off x="642938" y="4714875"/>
            <a:ext cx="38576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We can show that the relationship between the sample of size n and population standard deviation is represented by Equation (6.5):</a:t>
            </a:r>
          </a:p>
        </p:txBody>
      </p:sp>
      <p:graphicFrame>
        <p:nvGraphicFramePr>
          <p:cNvPr id="3076" name="Object 4"/>
          <p:cNvGraphicFramePr>
            <a:graphicFrameLocks noChangeAspect="1"/>
          </p:cNvGraphicFramePr>
          <p:nvPr>
            <p:extLst>
              <p:ext uri="{D42A27DB-BD31-4B8C-83A1-F6EECF244321}">
                <p14:modId xmlns:p14="http://schemas.microsoft.com/office/powerpoint/2010/main" val="1795396778"/>
              </p:ext>
            </p:extLst>
          </p:nvPr>
        </p:nvGraphicFramePr>
        <p:xfrm>
          <a:off x="4500563" y="5072063"/>
          <a:ext cx="1025238" cy="733201"/>
        </p:xfrm>
        <a:graphic>
          <a:graphicData uri="http://schemas.openxmlformats.org/presentationml/2006/ole">
            <mc:AlternateContent xmlns:mc="http://schemas.openxmlformats.org/markup-compatibility/2006">
              <mc:Choice xmlns:v="urn:schemas-microsoft-com:vml" Requires="v">
                <p:oleObj spid="_x0000_s3213" name="Equation" r:id="rId7" imgW="533160" imgH="380880" progId="Equation.3">
                  <p:embed/>
                </p:oleObj>
              </mc:Choice>
              <mc:Fallback>
                <p:oleObj name="Equation" r:id="rId7" imgW="533160" imgH="38088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0563" y="5072063"/>
                        <a:ext cx="1025238" cy="733201"/>
                      </a:xfrm>
                      <a:prstGeom prst="rect">
                        <a:avLst/>
                      </a:prstGeom>
                      <a:solidFill>
                        <a:schemeClr val="accent6">
                          <a:lumMod val="60000"/>
                          <a:lumOff val="40000"/>
                        </a:schemeClr>
                      </a:solidFill>
                      <a:ln>
                        <a:noFill/>
                      </a:ln>
                      <a:effectLst/>
                    </p:spPr>
                  </p:pic>
                </p:oleObj>
              </mc:Fallback>
            </mc:AlternateContent>
          </a:graphicData>
        </a:graphic>
      </p:graphicFrame>
      <p:sp>
        <p:nvSpPr>
          <p:cNvPr id="3084" name="TextBox 12"/>
          <p:cNvSpPr txBox="1">
            <a:spLocks noChangeArrowheads="1"/>
          </p:cNvSpPr>
          <p:nvPr/>
        </p:nvSpPr>
        <p:spPr bwMode="auto">
          <a:xfrm>
            <a:off x="5857875" y="5072063"/>
            <a:ext cx="2857500" cy="641350"/>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This is called the </a:t>
            </a:r>
            <a:r>
              <a:rPr lang="en-GB">
                <a:solidFill>
                  <a:srgbClr val="FF0000"/>
                </a:solidFill>
              </a:rPr>
              <a:t>standard error of the mean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itle 1"/>
          <p:cNvSpPr>
            <a:spLocks noGrp="1"/>
          </p:cNvSpPr>
          <p:nvPr>
            <p:ph type="ctrTitle"/>
          </p:nvPr>
        </p:nvSpPr>
        <p:spPr>
          <a:xfrm>
            <a:off x="500063" y="285750"/>
            <a:ext cx="6929437" cy="714375"/>
          </a:xfrm>
        </p:spPr>
        <p:txBody>
          <a:bodyPr/>
          <a:lstStyle/>
          <a:p>
            <a:r>
              <a:rPr lang="en-GB" dirty="0">
                <a:latin typeface="Arial" charset="0"/>
                <a:cs typeface="Arial" charset="0"/>
              </a:rPr>
              <a:t>Sampling from a normal population</a:t>
            </a:r>
          </a:p>
        </p:txBody>
      </p:sp>
      <p:sp>
        <p:nvSpPr>
          <p:cNvPr id="3" name="Slide Number Placeholder 2"/>
          <p:cNvSpPr>
            <a:spLocks noGrp="1"/>
          </p:cNvSpPr>
          <p:nvPr>
            <p:ph type="sldNum" sz="quarter" idx="10"/>
          </p:nvPr>
        </p:nvSpPr>
        <p:spPr/>
        <p:txBody>
          <a:bodyPr/>
          <a:lstStyle/>
          <a:p>
            <a:pPr>
              <a:defRPr/>
            </a:pPr>
            <a:fld id="{08B3E643-0C11-4631-A929-163F2A426981}" type="slidenum">
              <a:rPr lang="en-GB" smtClean="0"/>
              <a:pPr>
                <a:defRPr/>
              </a:pPr>
              <a:t>18</a:t>
            </a:fld>
            <a:endParaRPr lang="en-GB" dirty="0"/>
          </a:p>
        </p:txBody>
      </p:sp>
      <p:sp>
        <p:nvSpPr>
          <p:cNvPr id="410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4104" name="Rectangle 4"/>
          <p:cNvSpPr>
            <a:spLocks noChangeArrowheads="1"/>
          </p:cNvSpPr>
          <p:nvPr/>
        </p:nvSpPr>
        <p:spPr bwMode="auto">
          <a:xfrm>
            <a:off x="500063" y="1214438"/>
            <a:ext cx="8286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If we select a random variable X from a population that is normally distributed with population mean µ and standard deviation σ then we can state this relationship using the notation X ~ N(µ, σ</a:t>
            </a:r>
            <a:r>
              <a:rPr lang="en-GB" baseline="30000"/>
              <a:t>2</a:t>
            </a:r>
            <a:r>
              <a:rPr lang="en-GB"/>
              <a:t>). </a:t>
            </a:r>
          </a:p>
        </p:txBody>
      </p:sp>
      <p:sp>
        <p:nvSpPr>
          <p:cNvPr id="4105" name="Rectangle 5"/>
          <p:cNvSpPr>
            <a:spLocks noChangeArrowheads="1"/>
          </p:cNvSpPr>
          <p:nvPr/>
        </p:nvSpPr>
        <p:spPr bwMode="auto">
          <a:xfrm>
            <a:off x="500063" y="2214563"/>
            <a:ext cx="8358187"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If we now sample 1000 data points from this population where each sample is of size n then we observe that the sampling distributions of the mean is approximately normal for sample distributions of size n = 40, and 10. From the histograms we observe that the sample means are less spread out about the mean as the sample sizes increase.</a:t>
            </a:r>
          </a:p>
        </p:txBody>
      </p:sp>
      <p:pic>
        <p:nvPicPr>
          <p:cNvPr id="4106" name="Picture 6" descr="Figure 6p8a.gi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 y="4143375"/>
            <a:ext cx="2039938"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7" descr="Figure 6p8b.gi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6063" y="4143375"/>
            <a:ext cx="2033587"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Rectangle 11"/>
          <p:cNvSpPr>
            <a:spLocks noChangeArrowheads="1"/>
          </p:cNvSpPr>
          <p:nvPr/>
        </p:nvSpPr>
        <p:spPr bwMode="auto">
          <a:xfrm>
            <a:off x="4786313" y="3500438"/>
            <a:ext cx="40005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From these observations we conclude: If a population is normal with mean µ and standard deviation σ, the sampling distribution of the mean is normally distributed with</a:t>
            </a:r>
          </a:p>
        </p:txBody>
      </p:sp>
      <p:graphicFrame>
        <p:nvGraphicFramePr>
          <p:cNvPr id="4098" name="Object 8"/>
          <p:cNvGraphicFramePr>
            <a:graphicFrameLocks noChangeAspect="1"/>
          </p:cNvGraphicFramePr>
          <p:nvPr>
            <p:extLst>
              <p:ext uri="{D42A27DB-BD31-4B8C-83A1-F6EECF244321}">
                <p14:modId xmlns:p14="http://schemas.microsoft.com/office/powerpoint/2010/main" val="668506223"/>
              </p:ext>
            </p:extLst>
          </p:nvPr>
        </p:nvGraphicFramePr>
        <p:xfrm>
          <a:off x="5148064" y="5157192"/>
          <a:ext cx="736600" cy="500062"/>
        </p:xfrm>
        <a:graphic>
          <a:graphicData uri="http://schemas.openxmlformats.org/presentationml/2006/ole">
            <mc:AlternateContent xmlns:mc="http://schemas.openxmlformats.org/markup-compatibility/2006">
              <mc:Choice xmlns:v="urn:schemas-microsoft-com:vml" Requires="v">
                <p:oleObj spid="_x0000_s4232" name="Equation" r:id="rId5" imgW="355320" imgH="241200" progId="Equation.3">
                  <p:embed/>
                </p:oleObj>
              </mc:Choice>
              <mc:Fallback>
                <p:oleObj name="Equation" r:id="rId5" imgW="355320" imgH="2412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064" y="5157192"/>
                        <a:ext cx="736600" cy="500062"/>
                      </a:xfrm>
                      <a:prstGeom prst="rect">
                        <a:avLst/>
                      </a:prstGeom>
                      <a:solidFill>
                        <a:schemeClr val="accent6">
                          <a:lumMod val="60000"/>
                          <a:lumOff val="40000"/>
                        </a:schemeClr>
                      </a:solidFill>
                      <a:ln>
                        <a:noFill/>
                      </a:ln>
                      <a:effectLst/>
                    </p:spPr>
                  </p:pic>
                </p:oleObj>
              </mc:Fallback>
            </mc:AlternateContent>
          </a:graphicData>
        </a:graphic>
      </p:graphicFrame>
      <p:graphicFrame>
        <p:nvGraphicFramePr>
          <p:cNvPr id="4099" name="Object 9"/>
          <p:cNvGraphicFramePr>
            <a:graphicFrameLocks noChangeAspect="1"/>
          </p:cNvGraphicFramePr>
          <p:nvPr>
            <p:extLst>
              <p:ext uri="{D42A27DB-BD31-4B8C-83A1-F6EECF244321}">
                <p14:modId xmlns:p14="http://schemas.microsoft.com/office/powerpoint/2010/main" val="1039401635"/>
              </p:ext>
            </p:extLst>
          </p:nvPr>
        </p:nvGraphicFramePr>
        <p:xfrm>
          <a:off x="6156176" y="5085184"/>
          <a:ext cx="957987" cy="684783"/>
        </p:xfrm>
        <a:graphic>
          <a:graphicData uri="http://schemas.openxmlformats.org/presentationml/2006/ole">
            <mc:AlternateContent xmlns:mc="http://schemas.openxmlformats.org/markup-compatibility/2006">
              <mc:Choice xmlns:v="urn:schemas-microsoft-com:vml" Requires="v">
                <p:oleObj spid="_x0000_s4233" name="Equation" r:id="rId7" imgW="533160" imgH="380880" progId="Equation.3">
                  <p:embed/>
                </p:oleObj>
              </mc:Choice>
              <mc:Fallback>
                <p:oleObj name="Equation" r:id="rId7" imgW="533160" imgH="38088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56176" y="5085184"/>
                        <a:ext cx="957987" cy="684783"/>
                      </a:xfrm>
                      <a:prstGeom prst="rect">
                        <a:avLst/>
                      </a:prstGeom>
                      <a:solidFill>
                        <a:schemeClr val="accent6">
                          <a:lumMod val="60000"/>
                          <a:lumOff val="40000"/>
                        </a:schemeClr>
                      </a:solidFill>
                      <a:ln>
                        <a:noFill/>
                      </a:ln>
                      <a:effectLst/>
                    </p:spPr>
                  </p:pic>
                </p:oleObj>
              </mc:Fallback>
            </mc:AlternateContent>
          </a:graphicData>
        </a:graphic>
      </p:graphicFrame>
      <p:graphicFrame>
        <p:nvGraphicFramePr>
          <p:cNvPr id="4100" name="Object 10"/>
          <p:cNvGraphicFramePr>
            <a:graphicFrameLocks noChangeAspect="1"/>
          </p:cNvGraphicFramePr>
          <p:nvPr>
            <p:extLst>
              <p:ext uri="{D42A27DB-BD31-4B8C-83A1-F6EECF244321}">
                <p14:modId xmlns:p14="http://schemas.microsoft.com/office/powerpoint/2010/main" val="1019204328"/>
              </p:ext>
            </p:extLst>
          </p:nvPr>
        </p:nvGraphicFramePr>
        <p:xfrm>
          <a:off x="7524328" y="5078783"/>
          <a:ext cx="1073274" cy="747317"/>
        </p:xfrm>
        <a:graphic>
          <a:graphicData uri="http://schemas.openxmlformats.org/presentationml/2006/ole">
            <mc:AlternateContent xmlns:mc="http://schemas.openxmlformats.org/markup-compatibility/2006">
              <mc:Choice xmlns:v="urn:schemas-microsoft-com:vml" Requires="v">
                <p:oleObj spid="_x0000_s4234" name="Equation" r:id="rId9" imgW="583920" imgH="406080" progId="Equation.3">
                  <p:embed/>
                </p:oleObj>
              </mc:Choice>
              <mc:Fallback>
                <p:oleObj name="Equation" r:id="rId9" imgW="583920" imgH="40608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24328" y="5078783"/>
                        <a:ext cx="1073274" cy="747317"/>
                      </a:xfrm>
                      <a:prstGeom prst="rect">
                        <a:avLst/>
                      </a:prstGeom>
                      <a:solidFill>
                        <a:srgbClr val="FFCC00"/>
                      </a:solidFill>
                      <a:ln>
                        <a:noFill/>
                      </a:ln>
                      <a:effec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itle 1"/>
          <p:cNvSpPr>
            <a:spLocks noGrp="1"/>
          </p:cNvSpPr>
          <p:nvPr>
            <p:ph type="ctrTitle"/>
          </p:nvPr>
        </p:nvSpPr>
        <p:spPr>
          <a:xfrm>
            <a:off x="500063" y="285750"/>
            <a:ext cx="6929437" cy="714375"/>
          </a:xfrm>
        </p:spPr>
        <p:txBody>
          <a:bodyPr/>
          <a:lstStyle/>
          <a:p>
            <a:r>
              <a:rPr lang="en-GB" dirty="0">
                <a:latin typeface="Arial" charset="0"/>
                <a:cs typeface="Arial" charset="0"/>
              </a:rPr>
              <a:t>Example 4.7 (1/3)</a:t>
            </a:r>
          </a:p>
        </p:txBody>
      </p:sp>
      <p:sp>
        <p:nvSpPr>
          <p:cNvPr id="3" name="Slide Number Placeholder 2"/>
          <p:cNvSpPr>
            <a:spLocks noGrp="1"/>
          </p:cNvSpPr>
          <p:nvPr>
            <p:ph type="sldNum" sz="quarter" idx="10"/>
          </p:nvPr>
        </p:nvSpPr>
        <p:spPr/>
        <p:txBody>
          <a:bodyPr/>
          <a:lstStyle/>
          <a:p>
            <a:pPr>
              <a:defRPr/>
            </a:pPr>
            <a:fld id="{17526CE9-EAB5-4A16-BFBD-23D050B3B6A0}" type="slidenum">
              <a:rPr lang="en-GB" smtClean="0"/>
              <a:pPr>
                <a:defRPr/>
              </a:pPr>
              <a:t>19</a:t>
            </a:fld>
            <a:endParaRPr lang="en-GB" dirty="0"/>
          </a:p>
        </p:txBody>
      </p:sp>
      <p:sp>
        <p:nvSpPr>
          <p:cNvPr id="512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 name="Rectangle 1">
            <a:extLst>
              <a:ext uri="{FF2B5EF4-FFF2-40B4-BE49-F238E27FC236}">
                <a16:creationId xmlns:a16="http://schemas.microsoft.com/office/drawing/2014/main" id="{F902AE77-7DE1-43A1-A0DD-74C414492A57}"/>
              </a:ext>
            </a:extLst>
          </p:cNvPr>
          <p:cNvSpPr/>
          <p:nvPr/>
        </p:nvSpPr>
        <p:spPr>
          <a:xfrm>
            <a:off x="428625" y="1340768"/>
            <a:ext cx="8247831" cy="286232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“Diet X” runs several weight reduction centres within a large town in the north east of England.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From the historical data it was found that the weight of participants is normally distributed with a mean of 150 pounds and a standard deviation of 30 pounds.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This can be written in mathematical notation as X~N (150, 30</a:t>
            </a:r>
            <a:r>
              <a:rPr lang="en-GB" baseline="30000" dirty="0">
                <a:latin typeface="Calibri" panose="020F0502020204030204" pitchFamily="34" charset="0"/>
                <a:ea typeface="Times New Roman" panose="02020603050405020304" pitchFamily="18" charset="0"/>
                <a:cs typeface="Calibri" panose="020F0502020204030204" pitchFamily="34" charset="0"/>
              </a:rPr>
              <a:t>2</a:t>
            </a:r>
            <a:r>
              <a:rPr lang="en-GB" dirty="0">
                <a:latin typeface="Calibri" panose="020F0502020204030204" pitchFamily="34" charset="0"/>
                <a:ea typeface="Times New Roman" panose="02020603050405020304" pitchFamily="18" charset="0"/>
                <a:cs typeface="Calibri" panose="020F0502020204030204" pitchFamily="34" charset="0"/>
              </a:rPr>
              <a:t>).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Calculate the probability that the average sample weight is greater than 160 pounds when 25 participants are randomly selected for the sample.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A1C40685-58C7-4755-A1CA-AF79D9957C4A}"/>
              </a:ext>
            </a:extLst>
          </p:cNvPr>
          <p:cNvSpPr txBox="1">
            <a:spLocks noChangeArrowheads="1"/>
          </p:cNvSpPr>
          <p:nvPr/>
        </p:nvSpPr>
        <p:spPr bwMode="auto">
          <a:xfrm>
            <a:off x="2555776" y="4724888"/>
            <a:ext cx="833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002060"/>
                </a:solidFill>
              </a:rPr>
              <a:t>Solve</a:t>
            </a:r>
          </a:p>
        </p:txBody>
      </p:sp>
      <p:graphicFrame>
        <p:nvGraphicFramePr>
          <p:cNvPr id="11" name="Object 2">
            <a:extLst>
              <a:ext uri="{FF2B5EF4-FFF2-40B4-BE49-F238E27FC236}">
                <a16:creationId xmlns:a16="http://schemas.microsoft.com/office/drawing/2014/main" id="{5D1B1F90-9FAC-46C3-96BB-AFFC660C72C2}"/>
              </a:ext>
            </a:extLst>
          </p:cNvPr>
          <p:cNvGraphicFramePr>
            <a:graphicFrameLocks noChangeAspect="1"/>
          </p:cNvGraphicFramePr>
          <p:nvPr>
            <p:extLst>
              <p:ext uri="{D42A27DB-BD31-4B8C-83A1-F6EECF244321}">
                <p14:modId xmlns:p14="http://schemas.microsoft.com/office/powerpoint/2010/main" val="3022276026"/>
              </p:ext>
            </p:extLst>
          </p:nvPr>
        </p:nvGraphicFramePr>
        <p:xfrm>
          <a:off x="3779912" y="4671136"/>
          <a:ext cx="1432173" cy="477391"/>
        </p:xfrm>
        <a:graphic>
          <a:graphicData uri="http://schemas.openxmlformats.org/presentationml/2006/ole">
            <mc:AlternateContent xmlns:mc="http://schemas.openxmlformats.org/markup-compatibility/2006">
              <mc:Choice xmlns:v="urn:schemas-microsoft-com:vml" Requires="v">
                <p:oleObj spid="_x0000_s5181" name="Microsoft Equation 3.0" r:id="rId3" imgW="609480" imgH="203040" progId="">
                  <p:embed/>
                </p:oleObj>
              </mc:Choice>
              <mc:Fallback>
                <p:oleObj name="Microsoft Equation 3.0" r:id="rId3" imgW="609480" imgH="203040" progId="">
                  <p:embed/>
                  <p:pic>
                    <p:nvPicPr>
                      <p:cNvPr id="6" name="Object 2">
                        <a:extLst>
                          <a:ext uri="{FF2B5EF4-FFF2-40B4-BE49-F238E27FC236}">
                            <a16:creationId xmlns:a16="http://schemas.microsoft.com/office/drawing/2014/main" id="{160FE0B7-B9FC-441E-9029-E49EF02CCD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4671136"/>
                        <a:ext cx="1432173" cy="477391"/>
                      </a:xfrm>
                      <a:prstGeom prst="rect">
                        <a:avLst/>
                      </a:prstGeom>
                      <a:solidFill>
                        <a:schemeClr val="accent6">
                          <a:lumMod val="60000"/>
                          <a:lumOff val="40000"/>
                        </a:schemeClr>
                      </a:solidFill>
                      <a:ln>
                        <a:noFill/>
                      </a:ln>
                      <a:effec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500063" y="285750"/>
            <a:ext cx="6929437" cy="714375"/>
          </a:xfrm>
        </p:spPr>
        <p:txBody>
          <a:bodyPr/>
          <a:lstStyle/>
          <a:p>
            <a:r>
              <a:rPr lang="en-GB" dirty="0">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1A561F35-90E7-4B49-8A71-B09C4330D8DF}" type="slidenum">
              <a:rPr lang="en-GB" smtClean="0"/>
              <a:pPr>
                <a:defRPr/>
              </a:pPr>
              <a:t>2</a:t>
            </a:fld>
            <a:endParaRPr lang="en-GB" dirty="0"/>
          </a:p>
        </p:txBody>
      </p:sp>
      <p:sp>
        <p:nvSpPr>
          <p:cNvPr id="215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 name="Rectangle 2">
            <a:extLst>
              <a:ext uri="{FF2B5EF4-FFF2-40B4-BE49-F238E27FC236}">
                <a16:creationId xmlns:a16="http://schemas.microsoft.com/office/drawing/2014/main" id="{D5994E76-F062-450F-B317-66F632D922D0}"/>
              </a:ext>
            </a:extLst>
          </p:cNvPr>
          <p:cNvSpPr>
            <a:spLocks noChangeArrowheads="1"/>
          </p:cNvSpPr>
          <p:nvPr/>
        </p:nvSpPr>
        <p:spPr bwMode="auto">
          <a:xfrm>
            <a:off x="517971" y="1894765"/>
            <a:ext cx="8143874"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457200" algn="l"/>
              </a:tabLst>
              <a:defRPr>
                <a:solidFill>
                  <a:schemeClr val="tx1"/>
                </a:solidFill>
                <a:latin typeface="Arial" panose="020B0604020202020204" pitchFamily="34" charset="0"/>
              </a:defRPr>
            </a:lvl1pPr>
            <a:lvl2pPr eaLnBrk="0" hangingPunct="0">
              <a:tabLst>
                <a:tab pos="457200" algn="l"/>
              </a:tabLst>
              <a:defRPr>
                <a:solidFill>
                  <a:schemeClr val="tx1"/>
                </a:solidFill>
                <a:latin typeface="Arial" panose="020B0604020202020204" pitchFamily="34" charset="0"/>
              </a:defRPr>
            </a:lvl2pPr>
            <a:lvl3pPr eaLnBrk="0" hangingPunct="0">
              <a:tabLst>
                <a:tab pos="457200" algn="l"/>
              </a:tabLst>
              <a:defRPr>
                <a:solidFill>
                  <a:schemeClr val="tx1"/>
                </a:solidFill>
                <a:latin typeface="Arial" panose="020B0604020202020204" pitchFamily="34" charset="0"/>
              </a:defRPr>
            </a:lvl3pPr>
            <a:lvl4pPr eaLnBrk="0" hangingPunct="0">
              <a:tabLst>
                <a:tab pos="457200" algn="l"/>
              </a:tabLst>
              <a:defRPr>
                <a:solidFill>
                  <a:schemeClr val="tx1"/>
                </a:solidFill>
                <a:latin typeface="Arial" panose="020B0604020202020204" pitchFamily="34" charset="0"/>
              </a:defRPr>
            </a:lvl4pPr>
            <a:lvl5pPr eaLnBrk="0" hangingPunct="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GB"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On completing this chapter, you should be able to:</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altLang="en-US"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GB"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Distinguish between the concept of a population and sample.</a:t>
            </a:r>
            <a:endParaRPr kumimoji="0" lang="en-GB" altLang="en-US"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GB" altLang="en-US" b="0"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Understand the concept of a sampling distribution: mean and proportion.</a:t>
            </a:r>
            <a:endParaRPr kumimoji="0" lang="en-GB" altLang="en-US" b="0" i="0" u="none" strike="noStrike" cap="none" normalizeH="0" baseline="0" dirty="0">
              <a:ln>
                <a:noFill/>
              </a:ln>
              <a:solidFill>
                <a:srgbClr val="FF0000"/>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GB"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Understand sampling from a normal population.</a:t>
            </a:r>
            <a:endParaRPr kumimoji="0" lang="en-GB" altLang="en-US"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GB" altLang="en-US" b="0"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Understand sampling from non-normal population – Central Limit Theorem.</a:t>
            </a:r>
            <a:endParaRPr kumimoji="0" lang="en-GB" altLang="en-US" b="0" i="0" u="none" strike="noStrike" cap="none" normalizeH="0" baseline="0" dirty="0">
              <a:ln>
                <a:noFill/>
              </a:ln>
              <a:solidFill>
                <a:srgbClr val="FF0000"/>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GB"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Estimate an appropriate sample size given the confidence interval.</a:t>
            </a:r>
            <a:endParaRPr kumimoji="0" lang="en-GB" altLang="en-US"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en-GB" altLang="en-US" b="0"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Solve problems using Microsoft Excel and IBM SPSS software packages.</a:t>
            </a:r>
            <a:endParaRPr kumimoji="0" lang="en-GB" altLang="en-US" b="0" i="0" u="none" strike="noStrike" cap="none" normalizeH="0" baseline="0" dirty="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A0C6FC7C-1387-4851-A289-48D8F75E55DC}"/>
              </a:ext>
            </a:extLst>
          </p:cNvPr>
          <p:cNvSpPr>
            <a:spLocks noChangeArrowheads="1"/>
          </p:cNvSpPr>
          <p:nvPr/>
        </p:nvSpPr>
        <p:spPr bwMode="auto">
          <a:xfrm>
            <a:off x="500063" y="249289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85C4E63-B3EF-4A7D-83B5-7EA4F1B8FBDC}"/>
              </a:ext>
            </a:extLst>
          </p:cNvPr>
          <p:cNvSpPr>
            <a:spLocks noGrp="1"/>
          </p:cNvSpPr>
          <p:nvPr>
            <p:ph type="sldNum" sz="quarter" idx="10"/>
          </p:nvPr>
        </p:nvSpPr>
        <p:spPr/>
        <p:txBody>
          <a:bodyPr/>
          <a:lstStyle/>
          <a:p>
            <a:pPr>
              <a:defRPr/>
            </a:pPr>
            <a:fld id="{B2A17A9D-C4E7-4BDD-89C0-ED51AD2FDA9D}" type="slidenum">
              <a:rPr lang="en-GB" smtClean="0"/>
              <a:pPr>
                <a:defRPr/>
              </a:pPr>
              <a:t>20</a:t>
            </a:fld>
            <a:endParaRPr lang="en-GB" dirty="0"/>
          </a:p>
        </p:txBody>
      </p:sp>
      <p:sp>
        <p:nvSpPr>
          <p:cNvPr id="4" name="Footer Placeholder 3">
            <a:extLst>
              <a:ext uri="{FF2B5EF4-FFF2-40B4-BE49-F238E27FC236}">
                <a16:creationId xmlns:a16="http://schemas.microsoft.com/office/drawing/2014/main" id="{E9B2F838-E54B-45A2-9541-7690ABD7BA8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554C04DA-81FB-4E3B-8543-34AD1E78343A}"/>
              </a:ext>
            </a:extLst>
          </p:cNvPr>
          <p:cNvSpPr/>
          <p:nvPr/>
        </p:nvSpPr>
        <p:spPr>
          <a:xfrm>
            <a:off x="500034" y="1340768"/>
            <a:ext cx="4359998"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Figure 4.27 illustrates the region to be found that represents this probability.</a:t>
            </a:r>
            <a:endParaRPr lang="en-GB" dirty="0"/>
          </a:p>
        </p:txBody>
      </p:sp>
      <p:sp>
        <p:nvSpPr>
          <p:cNvPr id="9" name="Rectangle 8">
            <a:extLst>
              <a:ext uri="{FF2B5EF4-FFF2-40B4-BE49-F238E27FC236}">
                <a16:creationId xmlns:a16="http://schemas.microsoft.com/office/drawing/2014/main" id="{F69ABF0A-B3D7-4115-94C4-3AAEDC162079}"/>
              </a:ext>
            </a:extLst>
          </p:cNvPr>
          <p:cNvSpPr/>
          <p:nvPr/>
        </p:nvSpPr>
        <p:spPr>
          <a:xfrm>
            <a:off x="500033" y="2020251"/>
            <a:ext cx="2127750"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From Equation (4.9) we have: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AC50A196-5407-40CF-8E6F-9F03CCD36409}"/>
              </a:ext>
            </a:extLst>
          </p:cNvPr>
          <p:cNvPicPr>
            <a:picLocks noChangeAspect="1"/>
          </p:cNvPicPr>
          <p:nvPr/>
        </p:nvPicPr>
        <p:blipFill>
          <a:blip r:embed="rId2"/>
          <a:stretch>
            <a:fillRect/>
          </a:stretch>
        </p:blipFill>
        <p:spPr>
          <a:xfrm>
            <a:off x="473327" y="2758215"/>
            <a:ext cx="4257143" cy="847619"/>
          </a:xfrm>
          <a:prstGeom prst="rect">
            <a:avLst/>
          </a:prstGeom>
        </p:spPr>
      </p:pic>
      <p:sp>
        <p:nvSpPr>
          <p:cNvPr id="11" name="Rectangle 10">
            <a:extLst>
              <a:ext uri="{FF2B5EF4-FFF2-40B4-BE49-F238E27FC236}">
                <a16:creationId xmlns:a16="http://schemas.microsoft.com/office/drawing/2014/main" id="{6D7D2DB8-0653-4AEF-8943-8CA6389B7563}"/>
              </a:ext>
            </a:extLst>
          </p:cNvPr>
          <p:cNvSpPr/>
          <p:nvPr/>
        </p:nvSpPr>
        <p:spPr>
          <a:xfrm>
            <a:off x="2457968" y="4268787"/>
            <a:ext cx="2015167"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normal tables</a:t>
            </a:r>
            <a:endParaRPr lang="en-GB" dirty="0"/>
          </a:p>
        </p:txBody>
      </p:sp>
      <p:pic>
        <p:nvPicPr>
          <p:cNvPr id="12" name="Picture 11">
            <a:extLst>
              <a:ext uri="{FF2B5EF4-FFF2-40B4-BE49-F238E27FC236}">
                <a16:creationId xmlns:a16="http://schemas.microsoft.com/office/drawing/2014/main" id="{EF4BA5DE-0FC9-454E-89A2-73190C42B296}"/>
              </a:ext>
            </a:extLst>
          </p:cNvPr>
          <p:cNvPicPr>
            <a:picLocks noChangeAspect="1"/>
          </p:cNvPicPr>
          <p:nvPr/>
        </p:nvPicPr>
        <p:blipFill>
          <a:blip r:embed="rId3"/>
          <a:stretch>
            <a:fillRect/>
          </a:stretch>
        </p:blipFill>
        <p:spPr>
          <a:xfrm>
            <a:off x="1403648" y="4669266"/>
            <a:ext cx="4123809" cy="504762"/>
          </a:xfrm>
          <a:prstGeom prst="rect">
            <a:avLst/>
          </a:prstGeom>
        </p:spPr>
      </p:pic>
      <p:sp>
        <p:nvSpPr>
          <p:cNvPr id="13" name="Rectangle 12">
            <a:extLst>
              <a:ext uri="{FF2B5EF4-FFF2-40B4-BE49-F238E27FC236}">
                <a16:creationId xmlns:a16="http://schemas.microsoft.com/office/drawing/2014/main" id="{097B1790-3B7E-45EE-9CD1-557B1D321317}"/>
              </a:ext>
            </a:extLst>
          </p:cNvPr>
          <p:cNvSpPr/>
          <p:nvPr/>
        </p:nvSpPr>
        <p:spPr>
          <a:xfrm>
            <a:off x="473777" y="5363395"/>
            <a:ext cx="8335830"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The probability that the sample mean is greater than 160 pounds is 0.04779 or </a:t>
            </a:r>
            <a:r>
              <a:rPr lang="en-GB" dirty="0">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GB" dirty="0">
                <a:latin typeface="Calibri" panose="020F0502020204030204" pitchFamily="34" charset="0"/>
                <a:ea typeface="Times New Roman" panose="02020603050405020304" pitchFamily="18" charset="0"/>
              </a:rPr>
              <a:t>5%.</a:t>
            </a:r>
            <a:endParaRPr lang="en-GB" dirty="0"/>
          </a:p>
        </p:txBody>
      </p:sp>
      <p:sp>
        <p:nvSpPr>
          <p:cNvPr id="14" name="Title 1">
            <a:extLst>
              <a:ext uri="{FF2B5EF4-FFF2-40B4-BE49-F238E27FC236}">
                <a16:creationId xmlns:a16="http://schemas.microsoft.com/office/drawing/2014/main" id="{5CE0A0C1-9CEB-40D6-BDA8-24997C824075}"/>
              </a:ext>
            </a:extLst>
          </p:cNvPr>
          <p:cNvSpPr>
            <a:spLocks noGrp="1"/>
          </p:cNvSpPr>
          <p:nvPr>
            <p:ph type="ctrTitle"/>
          </p:nvPr>
        </p:nvSpPr>
        <p:spPr>
          <a:xfrm>
            <a:off x="500063" y="285750"/>
            <a:ext cx="6929437" cy="714375"/>
          </a:xfrm>
        </p:spPr>
        <p:txBody>
          <a:bodyPr/>
          <a:lstStyle/>
          <a:p>
            <a:r>
              <a:rPr lang="en-GB" dirty="0">
                <a:latin typeface="Arial" charset="0"/>
                <a:cs typeface="Arial" charset="0"/>
              </a:rPr>
              <a:t>Example 4.7 (2/3)</a:t>
            </a:r>
          </a:p>
        </p:txBody>
      </p:sp>
      <p:pic>
        <p:nvPicPr>
          <p:cNvPr id="15" name="Picture 14">
            <a:extLst>
              <a:ext uri="{FF2B5EF4-FFF2-40B4-BE49-F238E27FC236}">
                <a16:creationId xmlns:a16="http://schemas.microsoft.com/office/drawing/2014/main" id="{C2954A62-A9F7-46EC-8D42-D35EB0AD25DB}"/>
              </a:ext>
            </a:extLst>
          </p:cNvPr>
          <p:cNvPicPr/>
          <p:nvPr/>
        </p:nvPicPr>
        <p:blipFill>
          <a:blip r:embed="rId4"/>
          <a:stretch>
            <a:fillRect/>
          </a:stretch>
        </p:blipFill>
        <p:spPr>
          <a:xfrm>
            <a:off x="4940454" y="1268760"/>
            <a:ext cx="3703512" cy="2960697"/>
          </a:xfrm>
          <a:prstGeom prst="rect">
            <a:avLst/>
          </a:prstGeom>
        </p:spPr>
      </p:pic>
    </p:spTree>
    <p:extLst>
      <p:ext uri="{BB962C8B-B14F-4D97-AF65-F5344CB8AC3E}">
        <p14:creationId xmlns:p14="http://schemas.microsoft.com/office/powerpoint/2010/main" val="2809347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itle 1"/>
          <p:cNvSpPr>
            <a:spLocks noGrp="1"/>
          </p:cNvSpPr>
          <p:nvPr>
            <p:ph type="ctrTitle"/>
          </p:nvPr>
        </p:nvSpPr>
        <p:spPr>
          <a:xfrm>
            <a:off x="500063" y="285750"/>
            <a:ext cx="6929437" cy="714375"/>
          </a:xfrm>
        </p:spPr>
        <p:txBody>
          <a:bodyPr/>
          <a:lstStyle/>
          <a:p>
            <a:r>
              <a:rPr lang="en-GB" dirty="0">
                <a:latin typeface="Arial" charset="0"/>
                <a:cs typeface="Arial" charset="0"/>
              </a:rPr>
              <a:t>Example 4.7 Excel solution</a:t>
            </a:r>
          </a:p>
        </p:txBody>
      </p:sp>
      <p:sp>
        <p:nvSpPr>
          <p:cNvPr id="3" name="Slide Number Placeholder 2"/>
          <p:cNvSpPr>
            <a:spLocks noGrp="1"/>
          </p:cNvSpPr>
          <p:nvPr>
            <p:ph type="sldNum" sz="quarter" idx="10"/>
          </p:nvPr>
        </p:nvSpPr>
        <p:spPr/>
        <p:txBody>
          <a:bodyPr/>
          <a:lstStyle/>
          <a:p>
            <a:pPr>
              <a:defRPr/>
            </a:pPr>
            <a:fld id="{17526CE9-EAB5-4A16-BFBD-23D050B3B6A0}" type="slidenum">
              <a:rPr lang="en-GB" smtClean="0"/>
              <a:pPr>
                <a:defRPr/>
              </a:pPr>
              <a:t>21</a:t>
            </a:fld>
            <a:endParaRPr lang="en-GB" dirty="0"/>
          </a:p>
        </p:txBody>
      </p:sp>
      <p:sp>
        <p:nvSpPr>
          <p:cNvPr id="512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5122" name="Object 2"/>
          <p:cNvGraphicFramePr>
            <a:graphicFrameLocks noChangeAspect="1"/>
          </p:cNvGraphicFramePr>
          <p:nvPr>
            <p:extLst>
              <p:ext uri="{D42A27DB-BD31-4B8C-83A1-F6EECF244321}">
                <p14:modId xmlns:p14="http://schemas.microsoft.com/office/powerpoint/2010/main" val="4093727147"/>
              </p:ext>
            </p:extLst>
          </p:nvPr>
        </p:nvGraphicFramePr>
        <p:xfrm>
          <a:off x="1010411" y="3434744"/>
          <a:ext cx="1000125" cy="333375"/>
        </p:xfrm>
        <a:graphic>
          <a:graphicData uri="http://schemas.openxmlformats.org/presentationml/2006/ole">
            <mc:AlternateContent xmlns:mc="http://schemas.openxmlformats.org/markup-compatibility/2006">
              <mc:Choice xmlns:v="urn:schemas-microsoft-com:vml" Requires="v">
                <p:oleObj spid="_x0000_s19522" name="Equation" r:id="rId3" imgW="609480" imgH="203040" progId="Equation.3">
                  <p:embed/>
                </p:oleObj>
              </mc:Choice>
              <mc:Fallback>
                <p:oleObj name="Equation" r:id="rId3" imgW="60948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0411" y="3434744"/>
                        <a:ext cx="1000125" cy="333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1" name="Picture 10">
            <a:extLst>
              <a:ext uri="{FF2B5EF4-FFF2-40B4-BE49-F238E27FC236}">
                <a16:creationId xmlns:a16="http://schemas.microsoft.com/office/drawing/2014/main" id="{CE562109-B789-46AF-B959-B742BE3868A8}"/>
              </a:ext>
            </a:extLst>
          </p:cNvPr>
          <p:cNvPicPr>
            <a:picLocks noChangeAspect="1"/>
          </p:cNvPicPr>
          <p:nvPr/>
        </p:nvPicPr>
        <p:blipFill>
          <a:blip r:embed="rId5"/>
          <a:stretch>
            <a:fillRect/>
          </a:stretch>
        </p:blipFill>
        <p:spPr>
          <a:xfrm>
            <a:off x="3707904" y="5589240"/>
            <a:ext cx="3096344" cy="378998"/>
          </a:xfrm>
          <a:prstGeom prst="rect">
            <a:avLst/>
          </a:prstGeom>
        </p:spPr>
      </p:pic>
      <p:pic>
        <p:nvPicPr>
          <p:cNvPr id="2" name="Picture 1">
            <a:extLst>
              <a:ext uri="{FF2B5EF4-FFF2-40B4-BE49-F238E27FC236}">
                <a16:creationId xmlns:a16="http://schemas.microsoft.com/office/drawing/2014/main" id="{8EF9BB1E-6B73-44CA-9A47-F59F6376CE4A}"/>
              </a:ext>
            </a:extLst>
          </p:cNvPr>
          <p:cNvPicPr>
            <a:picLocks noChangeAspect="1"/>
          </p:cNvPicPr>
          <p:nvPr/>
        </p:nvPicPr>
        <p:blipFill>
          <a:blip r:embed="rId6"/>
          <a:stretch>
            <a:fillRect/>
          </a:stretch>
        </p:blipFill>
        <p:spPr>
          <a:xfrm>
            <a:off x="2623968" y="1438195"/>
            <a:ext cx="5509621" cy="3952909"/>
          </a:xfrm>
          <a:prstGeom prst="rect">
            <a:avLst/>
          </a:prstGeom>
        </p:spPr>
      </p:pic>
    </p:spTree>
    <p:extLst>
      <p:ext uri="{BB962C8B-B14F-4D97-AF65-F5344CB8AC3E}">
        <p14:creationId xmlns:p14="http://schemas.microsoft.com/office/powerpoint/2010/main" val="1302884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6A916-4CE0-4B0F-A67D-9627AA6EFBAF}"/>
              </a:ext>
            </a:extLst>
          </p:cNvPr>
          <p:cNvSpPr>
            <a:spLocks noGrp="1"/>
          </p:cNvSpPr>
          <p:nvPr>
            <p:ph type="ctrTitle"/>
          </p:nvPr>
        </p:nvSpPr>
        <p:spPr/>
        <p:txBody>
          <a:bodyPr/>
          <a:lstStyle/>
          <a:p>
            <a:r>
              <a:rPr lang="en-GB" dirty="0"/>
              <a:t>Example 4.7 SPSS solution</a:t>
            </a:r>
          </a:p>
        </p:txBody>
      </p:sp>
      <p:sp>
        <p:nvSpPr>
          <p:cNvPr id="3" name="Slide Number Placeholder 2">
            <a:extLst>
              <a:ext uri="{FF2B5EF4-FFF2-40B4-BE49-F238E27FC236}">
                <a16:creationId xmlns:a16="http://schemas.microsoft.com/office/drawing/2014/main" id="{CCA775A9-FAFD-4370-B7CB-F388EA33951E}"/>
              </a:ext>
            </a:extLst>
          </p:cNvPr>
          <p:cNvSpPr>
            <a:spLocks noGrp="1"/>
          </p:cNvSpPr>
          <p:nvPr>
            <p:ph type="sldNum" sz="quarter" idx="10"/>
          </p:nvPr>
        </p:nvSpPr>
        <p:spPr/>
        <p:txBody>
          <a:bodyPr/>
          <a:lstStyle/>
          <a:p>
            <a:pPr>
              <a:defRPr/>
            </a:pPr>
            <a:fld id="{B2A17A9D-C4E7-4BDD-89C0-ED51AD2FDA9D}" type="slidenum">
              <a:rPr lang="en-GB" smtClean="0"/>
              <a:pPr>
                <a:defRPr/>
              </a:pPr>
              <a:t>22</a:t>
            </a:fld>
            <a:endParaRPr lang="en-GB" dirty="0"/>
          </a:p>
        </p:txBody>
      </p:sp>
      <p:sp>
        <p:nvSpPr>
          <p:cNvPr id="4" name="Footer Placeholder 3">
            <a:extLst>
              <a:ext uri="{FF2B5EF4-FFF2-40B4-BE49-F238E27FC236}">
                <a16:creationId xmlns:a16="http://schemas.microsoft.com/office/drawing/2014/main" id="{CE8BE4EE-37E1-491C-AA52-5ADF69A8C871}"/>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BE31914-195F-47E2-9E8B-A2ED9B281256}"/>
              </a:ext>
            </a:extLst>
          </p:cNvPr>
          <p:cNvSpPr/>
          <p:nvPr/>
        </p:nvSpPr>
        <p:spPr>
          <a:xfrm>
            <a:off x="611560" y="1268760"/>
            <a:ext cx="4572000" cy="1200329"/>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Transform &gt; Compute Variable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Name Target Variable: Example4.6</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Enter in Numeric Expression: 1-CDF(160,150,6)</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70388620-90B9-48B4-82C1-D771F358E7CA}"/>
              </a:ext>
            </a:extLst>
          </p:cNvPr>
          <p:cNvPicPr/>
          <p:nvPr/>
        </p:nvPicPr>
        <p:blipFill>
          <a:blip r:embed="rId2"/>
          <a:stretch>
            <a:fillRect/>
          </a:stretch>
        </p:blipFill>
        <p:spPr>
          <a:xfrm>
            <a:off x="5183560" y="1336724"/>
            <a:ext cx="3452936" cy="1012155"/>
          </a:xfrm>
          <a:prstGeom prst="rect">
            <a:avLst/>
          </a:prstGeom>
        </p:spPr>
      </p:pic>
      <p:sp>
        <p:nvSpPr>
          <p:cNvPr id="7" name="Rectangle 6">
            <a:extLst>
              <a:ext uri="{FF2B5EF4-FFF2-40B4-BE49-F238E27FC236}">
                <a16:creationId xmlns:a16="http://schemas.microsoft.com/office/drawing/2014/main" id="{768A8C6D-3165-4AF1-90E2-8EA6A9F1D838}"/>
              </a:ext>
            </a:extLst>
          </p:cNvPr>
          <p:cNvSpPr/>
          <p:nvPr/>
        </p:nvSpPr>
        <p:spPr>
          <a:xfrm>
            <a:off x="611560" y="2737741"/>
            <a:ext cx="4572000" cy="923330"/>
          </a:xfrm>
          <a:prstGeom prst="rect">
            <a:avLst/>
          </a:prstGeom>
        </p:spPr>
        <p:txBody>
          <a:bodyPr>
            <a:spAutoFit/>
          </a:bodyPr>
          <a:lstStyle/>
          <a:p>
            <a:r>
              <a:rPr lang="en-GB" dirty="0">
                <a:latin typeface="Calibri" panose="020F0502020204030204" pitchFamily="34" charset="0"/>
                <a:ea typeface="Times New Roman" panose="02020603050405020304" pitchFamily="18" charset="0"/>
              </a:rPr>
              <a:t>SPSS will now undertake the calculation and store the result in the data file under column labelled Example4.6</a:t>
            </a:r>
            <a:endParaRPr lang="en-GB" dirty="0"/>
          </a:p>
        </p:txBody>
      </p:sp>
      <p:pic>
        <p:nvPicPr>
          <p:cNvPr id="8" name="Picture 7">
            <a:extLst>
              <a:ext uri="{FF2B5EF4-FFF2-40B4-BE49-F238E27FC236}">
                <a16:creationId xmlns:a16="http://schemas.microsoft.com/office/drawing/2014/main" id="{7784CB60-E764-462A-8E2F-94379DE536EF}"/>
              </a:ext>
            </a:extLst>
          </p:cNvPr>
          <p:cNvPicPr/>
          <p:nvPr/>
        </p:nvPicPr>
        <p:blipFill>
          <a:blip r:embed="rId3"/>
          <a:stretch>
            <a:fillRect/>
          </a:stretch>
        </p:blipFill>
        <p:spPr>
          <a:xfrm>
            <a:off x="5436096" y="3317390"/>
            <a:ext cx="1728192" cy="615666"/>
          </a:xfrm>
          <a:prstGeom prst="rect">
            <a:avLst/>
          </a:prstGeom>
        </p:spPr>
      </p:pic>
    </p:spTree>
    <p:extLst>
      <p:ext uri="{BB962C8B-B14F-4D97-AF65-F5344CB8AC3E}">
        <p14:creationId xmlns:p14="http://schemas.microsoft.com/office/powerpoint/2010/main" val="3810647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1"/>
          <p:cNvSpPr>
            <a:spLocks noGrp="1"/>
          </p:cNvSpPr>
          <p:nvPr>
            <p:ph type="ctrTitle"/>
          </p:nvPr>
        </p:nvSpPr>
        <p:spPr>
          <a:xfrm>
            <a:off x="500063" y="285750"/>
            <a:ext cx="7572375" cy="714375"/>
          </a:xfrm>
        </p:spPr>
        <p:txBody>
          <a:bodyPr/>
          <a:lstStyle/>
          <a:p>
            <a:r>
              <a:rPr lang="en-GB" dirty="0">
                <a:latin typeface="Arial" charset="0"/>
                <a:cs typeface="Arial" charset="0"/>
              </a:rPr>
              <a:t>Sampling from a non-normal population</a:t>
            </a:r>
          </a:p>
        </p:txBody>
      </p:sp>
      <p:sp>
        <p:nvSpPr>
          <p:cNvPr id="3" name="Slide Number Placeholder 2"/>
          <p:cNvSpPr>
            <a:spLocks noGrp="1"/>
          </p:cNvSpPr>
          <p:nvPr>
            <p:ph type="sldNum" sz="quarter" idx="10"/>
          </p:nvPr>
        </p:nvSpPr>
        <p:spPr/>
        <p:txBody>
          <a:bodyPr/>
          <a:lstStyle/>
          <a:p>
            <a:pPr>
              <a:defRPr/>
            </a:pPr>
            <a:fld id="{9041F013-FEB3-4AB6-83E0-0DD8BFB9E4AC}" type="slidenum">
              <a:rPr lang="en-GB" smtClean="0"/>
              <a:pPr>
                <a:defRPr/>
              </a:pPr>
              <a:t>23</a:t>
            </a:fld>
            <a:endParaRPr lang="en-GB" dirty="0"/>
          </a:p>
        </p:txBody>
      </p:sp>
      <p:sp>
        <p:nvSpPr>
          <p:cNvPr id="615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6152" name="Rectangle 9"/>
          <p:cNvSpPr>
            <a:spLocks noChangeArrowheads="1"/>
          </p:cNvSpPr>
          <p:nvPr/>
        </p:nvSpPr>
        <p:spPr bwMode="auto">
          <a:xfrm>
            <a:off x="500063" y="1214438"/>
            <a:ext cx="8358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In the previous section we </a:t>
            </a:r>
            <a:r>
              <a:rPr lang="en-GB">
                <a:solidFill>
                  <a:srgbClr val="7030A0"/>
                </a:solidFill>
              </a:rPr>
              <a:t>sampled from a population which is normally distributed</a:t>
            </a:r>
            <a:r>
              <a:rPr lang="en-GB"/>
              <a:t> and we stated that the sample means will be normally distributed with mean µ and standard error of the mean. </a:t>
            </a:r>
            <a:r>
              <a:rPr lang="en-GB">
                <a:solidFill>
                  <a:srgbClr val="7030A0"/>
                </a:solidFill>
              </a:rPr>
              <a:t>What if the data does not come from the normal distribution?</a:t>
            </a:r>
          </a:p>
        </p:txBody>
      </p:sp>
      <p:sp>
        <p:nvSpPr>
          <p:cNvPr id="6153" name="Rectangle 10"/>
          <p:cNvSpPr>
            <a:spLocks noChangeArrowheads="1"/>
          </p:cNvSpPr>
          <p:nvPr/>
        </p:nvSpPr>
        <p:spPr bwMode="auto">
          <a:xfrm>
            <a:off x="500063" y="4286250"/>
            <a:ext cx="8429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In most cases the value of n should be at least 30 for non-symmetric distributions and at least 20 for symmetric distributions, before we apply this approximation.</a:t>
            </a:r>
          </a:p>
        </p:txBody>
      </p:sp>
      <p:sp>
        <p:nvSpPr>
          <p:cNvPr id="12" name="Rectangle 11"/>
          <p:cNvSpPr/>
          <p:nvPr/>
        </p:nvSpPr>
        <p:spPr>
          <a:xfrm>
            <a:off x="618406" y="2500313"/>
            <a:ext cx="5668094" cy="1477962"/>
          </a:xfrm>
          <a:prstGeom prst="rect">
            <a:avLst/>
          </a:prstGeom>
          <a:solidFill>
            <a:schemeClr val="accent6">
              <a:lumMod val="60000"/>
              <a:lumOff val="40000"/>
            </a:schemeClr>
          </a:solidFill>
        </p:spPr>
        <p:txBody>
          <a:bodyPr wrap="square">
            <a:spAutoFit/>
          </a:bodyPr>
          <a:lstStyle/>
          <a:p>
            <a:pPr>
              <a:defRPr/>
            </a:pPr>
            <a:r>
              <a:rPr lang="en-GB" dirty="0"/>
              <a:t>The </a:t>
            </a:r>
            <a:r>
              <a:rPr lang="en-GB" dirty="0">
                <a:solidFill>
                  <a:srgbClr val="FF0000"/>
                </a:solidFill>
              </a:rPr>
              <a:t>Central Limit Theorem</a:t>
            </a:r>
            <a:r>
              <a:rPr lang="en-GB" dirty="0"/>
              <a:t> states that no matter what the shape of the population distribution, the sampling distribution of the means will be approximately normal with increasing sample sizes providing better approximations to the normal distribution.</a:t>
            </a:r>
          </a:p>
        </p:txBody>
      </p:sp>
      <p:graphicFrame>
        <p:nvGraphicFramePr>
          <p:cNvPr id="6147" name="Object 11"/>
          <p:cNvGraphicFramePr>
            <a:graphicFrameLocks noChangeAspect="1"/>
          </p:cNvGraphicFramePr>
          <p:nvPr>
            <p:extLst>
              <p:ext uri="{D42A27DB-BD31-4B8C-83A1-F6EECF244321}">
                <p14:modId xmlns:p14="http://schemas.microsoft.com/office/powerpoint/2010/main" val="1849252885"/>
              </p:ext>
            </p:extLst>
          </p:nvPr>
        </p:nvGraphicFramePr>
        <p:xfrm>
          <a:off x="7668344" y="2534702"/>
          <a:ext cx="857250" cy="612775"/>
        </p:xfrm>
        <a:graphic>
          <a:graphicData uri="http://schemas.openxmlformats.org/presentationml/2006/ole">
            <mc:AlternateContent xmlns:mc="http://schemas.openxmlformats.org/markup-compatibility/2006">
              <mc:Choice xmlns:v="urn:schemas-microsoft-com:vml" Requires="v">
                <p:oleObj spid="_x0000_s6282" name="Equation" r:id="rId3" imgW="533160" imgH="380880" progId="Equation.3">
                  <p:embed/>
                </p:oleObj>
              </mc:Choice>
              <mc:Fallback>
                <p:oleObj name="Equation" r:id="rId3" imgW="533160" imgH="380880"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8344" y="2534702"/>
                        <a:ext cx="857250" cy="612775"/>
                      </a:xfrm>
                      <a:prstGeom prst="rect">
                        <a:avLst/>
                      </a:prstGeom>
                      <a:solidFill>
                        <a:schemeClr val="accent6">
                          <a:lumMod val="60000"/>
                          <a:lumOff val="40000"/>
                        </a:schemeClr>
                      </a:solidFill>
                      <a:ln>
                        <a:noFill/>
                      </a:ln>
                      <a:effectLst/>
                    </p:spPr>
                  </p:pic>
                </p:oleObj>
              </mc:Fallback>
            </mc:AlternateContent>
          </a:graphicData>
        </a:graphic>
      </p:graphicFrame>
      <p:graphicFrame>
        <p:nvGraphicFramePr>
          <p:cNvPr id="6148" name="Object 12"/>
          <p:cNvGraphicFramePr>
            <a:graphicFrameLocks noChangeAspect="1"/>
          </p:cNvGraphicFramePr>
          <p:nvPr/>
        </p:nvGraphicFramePr>
        <p:xfrm>
          <a:off x="7215188" y="3357563"/>
          <a:ext cx="857250" cy="596900"/>
        </p:xfrm>
        <a:graphic>
          <a:graphicData uri="http://schemas.openxmlformats.org/presentationml/2006/ole">
            <mc:AlternateContent xmlns:mc="http://schemas.openxmlformats.org/markup-compatibility/2006">
              <mc:Choice xmlns:v="urn:schemas-microsoft-com:vml" Requires="v">
                <p:oleObj spid="_x0000_s6283" name="Equation" r:id="rId5" imgW="583920" imgH="406080" progId="Equation.3">
                  <p:embed/>
                </p:oleObj>
              </mc:Choice>
              <mc:Fallback>
                <p:oleObj name="Equation" r:id="rId5" imgW="583920" imgH="40608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15188" y="3357563"/>
                        <a:ext cx="857250" cy="596900"/>
                      </a:xfrm>
                      <a:prstGeom prst="rect">
                        <a:avLst/>
                      </a:prstGeom>
                      <a:solidFill>
                        <a:srgbClr val="FFCC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TextBox 16"/>
          <p:cNvSpPr txBox="1"/>
          <p:nvPr/>
        </p:nvSpPr>
        <p:spPr>
          <a:xfrm>
            <a:off x="618406" y="5214938"/>
            <a:ext cx="8239844" cy="646112"/>
          </a:xfrm>
          <a:prstGeom prst="rect">
            <a:avLst/>
          </a:prstGeom>
          <a:solidFill>
            <a:schemeClr val="tx2">
              <a:lumMod val="40000"/>
              <a:lumOff val="60000"/>
            </a:schemeClr>
          </a:solidFill>
        </p:spPr>
        <p:txBody>
          <a:bodyPr wrap="square">
            <a:spAutoFit/>
          </a:bodyPr>
          <a:lstStyle/>
          <a:p>
            <a:pPr>
              <a:defRPr/>
            </a:pPr>
            <a:r>
              <a:rPr lang="en-GB" dirty="0"/>
              <a:t>The value of the standard error of the mean will be modified by a correction factor when sampling without replacement from a finite population.</a:t>
            </a:r>
          </a:p>
        </p:txBody>
      </p:sp>
      <p:graphicFrame>
        <p:nvGraphicFramePr>
          <p:cNvPr id="2" name="Object 1"/>
          <p:cNvGraphicFramePr>
            <a:graphicFrameLocks noChangeAspect="1"/>
          </p:cNvGraphicFramePr>
          <p:nvPr>
            <p:extLst>
              <p:ext uri="{D42A27DB-BD31-4B8C-83A1-F6EECF244321}">
                <p14:modId xmlns:p14="http://schemas.microsoft.com/office/powerpoint/2010/main" val="2163523301"/>
              </p:ext>
            </p:extLst>
          </p:nvPr>
        </p:nvGraphicFramePr>
        <p:xfrm>
          <a:off x="6516216" y="2708920"/>
          <a:ext cx="609848" cy="348485"/>
        </p:xfrm>
        <a:graphic>
          <a:graphicData uri="http://schemas.openxmlformats.org/presentationml/2006/ole">
            <mc:AlternateContent xmlns:mc="http://schemas.openxmlformats.org/markup-compatibility/2006">
              <mc:Choice xmlns:v="urn:schemas-microsoft-com:vml" Requires="v">
                <p:oleObj spid="_x0000_s6284" name="Equation" r:id="rId7" imgW="355320" imgH="203040" progId="Equation.3">
                  <p:embed/>
                </p:oleObj>
              </mc:Choice>
              <mc:Fallback>
                <p:oleObj name="Equation" r:id="rId7" imgW="355320" imgH="203040" progId="Equation.3">
                  <p:embed/>
                  <p:pic>
                    <p:nvPicPr>
                      <p:cNvPr id="0" name=""/>
                      <p:cNvPicPr/>
                      <p:nvPr/>
                    </p:nvPicPr>
                    <p:blipFill>
                      <a:blip r:embed="rId8"/>
                      <a:stretch>
                        <a:fillRect/>
                      </a:stretch>
                    </p:blipFill>
                    <p:spPr>
                      <a:xfrm>
                        <a:off x="6516216" y="2708920"/>
                        <a:ext cx="609848" cy="348485"/>
                      </a:xfrm>
                      <a:prstGeom prst="rect">
                        <a:avLst/>
                      </a:prstGeom>
                      <a:solidFill>
                        <a:schemeClr val="accent6">
                          <a:lumMod val="60000"/>
                          <a:lumOff val="40000"/>
                        </a:schemeClr>
                      </a:solidFill>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ctrTitle"/>
          </p:nvPr>
        </p:nvSpPr>
        <p:spPr>
          <a:xfrm>
            <a:off x="500063" y="285750"/>
            <a:ext cx="7643812" cy="714375"/>
          </a:xfrm>
        </p:spPr>
        <p:txBody>
          <a:bodyPr/>
          <a:lstStyle/>
          <a:p>
            <a:r>
              <a:rPr lang="en-GB" dirty="0">
                <a:latin typeface="Arial" charset="0"/>
                <a:cs typeface="Arial" charset="0"/>
              </a:rPr>
              <a:t>Sampling distribution of the proportion</a:t>
            </a:r>
          </a:p>
        </p:txBody>
      </p:sp>
      <p:sp>
        <p:nvSpPr>
          <p:cNvPr id="3" name="Slide Number Placeholder 2"/>
          <p:cNvSpPr>
            <a:spLocks noGrp="1"/>
          </p:cNvSpPr>
          <p:nvPr>
            <p:ph type="sldNum" sz="quarter" idx="10"/>
          </p:nvPr>
        </p:nvSpPr>
        <p:spPr/>
        <p:txBody>
          <a:bodyPr/>
          <a:lstStyle/>
          <a:p>
            <a:pPr>
              <a:defRPr/>
            </a:pPr>
            <a:fld id="{EB9365B3-9FC0-467E-AD55-C79D49E199D5}" type="slidenum">
              <a:rPr lang="en-GB" smtClean="0"/>
              <a:pPr>
                <a:defRPr/>
              </a:pPr>
              <a:t>24</a:t>
            </a:fld>
            <a:endParaRPr lang="en-GB" dirty="0"/>
          </a:p>
        </p:txBody>
      </p:sp>
      <p:sp>
        <p:nvSpPr>
          <p:cNvPr id="717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TextBox 4"/>
          <p:cNvSpPr txBox="1"/>
          <p:nvPr/>
        </p:nvSpPr>
        <p:spPr>
          <a:xfrm>
            <a:off x="428625" y="1200943"/>
            <a:ext cx="8286750" cy="1477963"/>
          </a:xfrm>
          <a:prstGeom prst="rect">
            <a:avLst/>
          </a:prstGeom>
          <a:noFill/>
        </p:spPr>
        <p:txBody>
          <a:bodyPr>
            <a:spAutoFit/>
          </a:bodyPr>
          <a:lstStyle/>
          <a:p>
            <a:pPr>
              <a:defRPr/>
            </a:pPr>
            <a:r>
              <a:rPr lang="en-GB" dirty="0"/>
              <a:t>The sample proportion </a:t>
            </a:r>
            <a:r>
              <a:rPr lang="el-GR" dirty="0"/>
              <a:t>ρ</a:t>
            </a:r>
            <a:r>
              <a:rPr lang="en-GB" dirty="0"/>
              <a:t> will be an estimate of the true population value </a:t>
            </a:r>
            <a:r>
              <a:rPr lang="el-GR" dirty="0"/>
              <a:t>π</a:t>
            </a:r>
            <a:r>
              <a:rPr lang="en-GB" dirty="0"/>
              <a:t>. The sample proportion </a:t>
            </a:r>
            <a:r>
              <a:rPr lang="el-GR" dirty="0"/>
              <a:t>ρ</a:t>
            </a:r>
            <a:r>
              <a:rPr lang="en-GB" dirty="0"/>
              <a:t> has a binomial distribution if we assume:</a:t>
            </a:r>
          </a:p>
          <a:p>
            <a:pPr>
              <a:defRPr/>
            </a:pPr>
            <a:endParaRPr lang="en-GB" dirty="0"/>
          </a:p>
          <a:p>
            <a:pPr marL="342900" indent="-342900">
              <a:buFont typeface="+mj-lt"/>
              <a:buAutoNum type="romanLcPeriod"/>
              <a:defRPr/>
            </a:pPr>
            <a:r>
              <a:rPr lang="en-GB" dirty="0">
                <a:solidFill>
                  <a:srgbClr val="7030A0"/>
                </a:solidFill>
              </a:rPr>
              <a:t>Sampling with replacement from a finite population</a:t>
            </a:r>
          </a:p>
          <a:p>
            <a:pPr marL="342900" indent="-342900">
              <a:buFont typeface="+mj-lt"/>
              <a:buAutoNum type="romanLcPeriod"/>
              <a:defRPr/>
            </a:pPr>
            <a:r>
              <a:rPr lang="en-GB" dirty="0">
                <a:solidFill>
                  <a:srgbClr val="7030A0"/>
                </a:solidFill>
              </a:rPr>
              <a:t>Sampling without replacement from an infinite population</a:t>
            </a:r>
          </a:p>
        </p:txBody>
      </p:sp>
      <p:sp>
        <p:nvSpPr>
          <p:cNvPr id="6" name="TextBox 5"/>
          <p:cNvSpPr txBox="1"/>
          <p:nvPr/>
        </p:nvSpPr>
        <p:spPr>
          <a:xfrm>
            <a:off x="424509" y="2678332"/>
            <a:ext cx="8286750" cy="1754187"/>
          </a:xfrm>
          <a:prstGeom prst="rect">
            <a:avLst/>
          </a:prstGeom>
          <a:noFill/>
        </p:spPr>
        <p:txBody>
          <a:bodyPr>
            <a:spAutoFit/>
          </a:bodyPr>
          <a:lstStyle/>
          <a:p>
            <a:pPr>
              <a:defRPr/>
            </a:pPr>
            <a:r>
              <a:rPr lang="en-GB" dirty="0"/>
              <a:t>The </a:t>
            </a:r>
            <a:r>
              <a:rPr lang="en-GB" dirty="0">
                <a:solidFill>
                  <a:srgbClr val="7030A0"/>
                </a:solidFill>
              </a:rPr>
              <a:t>sampling distribution of the population proportion </a:t>
            </a:r>
            <a:r>
              <a:rPr lang="el-GR" dirty="0">
                <a:solidFill>
                  <a:srgbClr val="7030A0"/>
                </a:solidFill>
              </a:rPr>
              <a:t>π</a:t>
            </a:r>
            <a:r>
              <a:rPr lang="en-GB" dirty="0">
                <a:solidFill>
                  <a:srgbClr val="7030A0"/>
                </a:solidFill>
              </a:rPr>
              <a:t> can be approximated by a normal distribution </a:t>
            </a:r>
            <a:r>
              <a:rPr lang="en-GB" dirty="0"/>
              <a:t>if:</a:t>
            </a:r>
          </a:p>
          <a:p>
            <a:pPr>
              <a:defRPr/>
            </a:pPr>
            <a:endParaRPr lang="en-GB" dirty="0"/>
          </a:p>
          <a:p>
            <a:pPr marL="342900" indent="-342900">
              <a:buFont typeface="+mj-lt"/>
              <a:buAutoNum type="romanLcPeriod"/>
              <a:defRPr/>
            </a:pPr>
            <a:r>
              <a:rPr lang="en-GB" dirty="0">
                <a:solidFill>
                  <a:srgbClr val="7030A0"/>
                </a:solidFill>
              </a:rPr>
              <a:t>π ~ 0.5 (population proportion approximately 0.5)</a:t>
            </a:r>
          </a:p>
          <a:p>
            <a:pPr marL="342900" indent="-342900">
              <a:buFont typeface="+mj-lt"/>
              <a:buAutoNum type="romanLcPeriod"/>
              <a:defRPr/>
            </a:pPr>
            <a:r>
              <a:rPr lang="en-GB" dirty="0">
                <a:solidFill>
                  <a:srgbClr val="7030A0"/>
                </a:solidFill>
              </a:rPr>
              <a:t>n</a:t>
            </a:r>
            <a:r>
              <a:rPr lang="el-GR" dirty="0">
                <a:solidFill>
                  <a:srgbClr val="7030A0"/>
                </a:solidFill>
              </a:rPr>
              <a:t>π</a:t>
            </a:r>
            <a:r>
              <a:rPr lang="en-GB" dirty="0">
                <a:solidFill>
                  <a:srgbClr val="7030A0"/>
                </a:solidFill>
              </a:rPr>
              <a:t> ≥ 5</a:t>
            </a:r>
          </a:p>
          <a:p>
            <a:pPr marL="342900" indent="-342900">
              <a:buFont typeface="+mj-lt"/>
              <a:buAutoNum type="romanLcPeriod"/>
              <a:defRPr/>
            </a:pPr>
            <a:r>
              <a:rPr lang="en-GB" dirty="0">
                <a:solidFill>
                  <a:srgbClr val="7030A0"/>
                </a:solidFill>
              </a:rPr>
              <a:t>n(1-</a:t>
            </a:r>
            <a:r>
              <a:rPr lang="el-GR" dirty="0">
                <a:solidFill>
                  <a:srgbClr val="7030A0"/>
                </a:solidFill>
              </a:rPr>
              <a:t>π</a:t>
            </a:r>
            <a:r>
              <a:rPr lang="en-GB" dirty="0">
                <a:solidFill>
                  <a:srgbClr val="7030A0"/>
                </a:solidFill>
              </a:rPr>
              <a:t>) ≥ 5</a:t>
            </a:r>
          </a:p>
        </p:txBody>
      </p:sp>
      <p:sp>
        <p:nvSpPr>
          <p:cNvPr id="7178" name="TextBox 6"/>
          <p:cNvSpPr txBox="1">
            <a:spLocks noChangeArrowheads="1"/>
          </p:cNvSpPr>
          <p:nvPr/>
        </p:nvSpPr>
        <p:spPr bwMode="auto">
          <a:xfrm>
            <a:off x="2308239" y="4453841"/>
            <a:ext cx="1000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Where:</a:t>
            </a:r>
          </a:p>
        </p:txBody>
      </p:sp>
      <p:graphicFrame>
        <p:nvGraphicFramePr>
          <p:cNvPr id="7170" name="Object 5"/>
          <p:cNvGraphicFramePr>
            <a:graphicFrameLocks noChangeAspect="1"/>
          </p:cNvGraphicFramePr>
          <p:nvPr>
            <p:extLst>
              <p:ext uri="{D42A27DB-BD31-4B8C-83A1-F6EECF244321}">
                <p14:modId xmlns:p14="http://schemas.microsoft.com/office/powerpoint/2010/main" val="3981194948"/>
              </p:ext>
            </p:extLst>
          </p:nvPr>
        </p:nvGraphicFramePr>
        <p:xfrm>
          <a:off x="3308364" y="4385498"/>
          <a:ext cx="1000124" cy="548849"/>
        </p:xfrm>
        <a:graphic>
          <a:graphicData uri="http://schemas.openxmlformats.org/presentationml/2006/ole">
            <mc:AlternateContent xmlns:mc="http://schemas.openxmlformats.org/markup-compatibility/2006">
              <mc:Choice xmlns:v="urn:schemas-microsoft-com:vml" Requires="v">
                <p:oleObj spid="_x0000_s7306" name="Equation" r:id="rId3" imgW="393480" imgH="215640" progId="Equation.3">
                  <p:embed/>
                </p:oleObj>
              </mc:Choice>
              <mc:Fallback>
                <p:oleObj name="Equation" r:id="rId3" imgW="393480" imgH="2156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8364" y="4385498"/>
                        <a:ext cx="1000124" cy="548849"/>
                      </a:xfrm>
                      <a:prstGeom prst="rect">
                        <a:avLst/>
                      </a:prstGeom>
                      <a:solidFill>
                        <a:schemeClr val="accent6">
                          <a:lumMod val="60000"/>
                          <a:lumOff val="40000"/>
                        </a:schemeClr>
                      </a:solidFill>
                      <a:ln>
                        <a:noFill/>
                      </a:ln>
                      <a:effectLst/>
                    </p:spPr>
                  </p:pic>
                </p:oleObj>
              </mc:Fallback>
            </mc:AlternateContent>
          </a:graphicData>
        </a:graphic>
      </p:graphicFrame>
      <p:graphicFrame>
        <p:nvGraphicFramePr>
          <p:cNvPr id="7171" name="Object 6"/>
          <p:cNvGraphicFramePr>
            <a:graphicFrameLocks noChangeAspect="1"/>
          </p:cNvGraphicFramePr>
          <p:nvPr>
            <p:extLst>
              <p:ext uri="{D42A27DB-BD31-4B8C-83A1-F6EECF244321}">
                <p14:modId xmlns:p14="http://schemas.microsoft.com/office/powerpoint/2010/main" val="2038533539"/>
              </p:ext>
            </p:extLst>
          </p:nvPr>
        </p:nvGraphicFramePr>
        <p:xfrm>
          <a:off x="4563449" y="4336758"/>
          <a:ext cx="1399357" cy="646331"/>
        </p:xfrm>
        <a:graphic>
          <a:graphicData uri="http://schemas.openxmlformats.org/presentationml/2006/ole">
            <mc:AlternateContent xmlns:mc="http://schemas.openxmlformats.org/markup-compatibility/2006">
              <mc:Choice xmlns:v="urn:schemas-microsoft-com:vml" Requires="v">
                <p:oleObj spid="_x0000_s7307" name="Equation" r:id="rId5" imgW="825480" imgH="380880" progId="Equation.3">
                  <p:embed/>
                </p:oleObj>
              </mc:Choice>
              <mc:Fallback>
                <p:oleObj name="Equation" r:id="rId5" imgW="825480" imgH="3808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3449" y="4336758"/>
                        <a:ext cx="1399357" cy="646331"/>
                      </a:xfrm>
                      <a:prstGeom prst="rect">
                        <a:avLst/>
                      </a:prstGeom>
                      <a:solidFill>
                        <a:schemeClr val="accent6">
                          <a:lumMod val="60000"/>
                          <a:lumOff val="40000"/>
                        </a:schemeClr>
                      </a:solidFill>
                      <a:ln>
                        <a:noFill/>
                      </a:ln>
                      <a:effectLst/>
                    </p:spPr>
                  </p:pic>
                </p:oleObj>
              </mc:Fallback>
            </mc:AlternateContent>
          </a:graphicData>
        </a:graphic>
      </p:graphicFrame>
      <p:graphicFrame>
        <p:nvGraphicFramePr>
          <p:cNvPr id="7172" name="Object 7"/>
          <p:cNvGraphicFramePr>
            <a:graphicFrameLocks noChangeAspect="1"/>
          </p:cNvGraphicFramePr>
          <p:nvPr>
            <p:extLst>
              <p:ext uri="{D42A27DB-BD31-4B8C-83A1-F6EECF244321}">
                <p14:modId xmlns:p14="http://schemas.microsoft.com/office/powerpoint/2010/main" val="2634041535"/>
              </p:ext>
            </p:extLst>
          </p:nvPr>
        </p:nvGraphicFramePr>
        <p:xfrm>
          <a:off x="6051894" y="4179095"/>
          <a:ext cx="1376528" cy="961658"/>
        </p:xfrm>
        <a:graphic>
          <a:graphicData uri="http://schemas.openxmlformats.org/presentationml/2006/ole">
            <mc:AlternateContent xmlns:mc="http://schemas.openxmlformats.org/markup-compatibility/2006">
              <mc:Choice xmlns:v="urn:schemas-microsoft-com:vml" Requires="v">
                <p:oleObj spid="_x0000_s7308" name="Equation" r:id="rId7" imgW="799920" imgH="558720" progId="Equation.3">
                  <p:embed/>
                </p:oleObj>
              </mc:Choice>
              <mc:Fallback>
                <p:oleObj name="Equation" r:id="rId7" imgW="799920" imgH="55872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51894" y="4179095"/>
                        <a:ext cx="1376528" cy="961658"/>
                      </a:xfrm>
                      <a:prstGeom prst="rect">
                        <a:avLst/>
                      </a:prstGeom>
                      <a:solidFill>
                        <a:srgbClr val="FFCC99"/>
                      </a:solidFill>
                      <a:ln>
                        <a:noFill/>
                      </a:ln>
                      <a:effectLst/>
                    </p:spPr>
                  </p:pic>
                </p:oleObj>
              </mc:Fallback>
            </mc:AlternateContent>
          </a:graphicData>
        </a:graphic>
      </p:graphicFrame>
      <p:sp>
        <p:nvSpPr>
          <p:cNvPr id="11" name="TextBox 10"/>
          <p:cNvSpPr txBox="1"/>
          <p:nvPr/>
        </p:nvSpPr>
        <p:spPr>
          <a:xfrm>
            <a:off x="642938" y="5214938"/>
            <a:ext cx="8286750" cy="646331"/>
          </a:xfrm>
          <a:prstGeom prst="rect">
            <a:avLst/>
          </a:prstGeom>
          <a:solidFill>
            <a:schemeClr val="tx2">
              <a:lumMod val="40000"/>
              <a:lumOff val="60000"/>
            </a:schemeClr>
          </a:solidFill>
        </p:spPr>
        <p:txBody>
          <a:bodyPr wrap="square">
            <a:spAutoFit/>
          </a:bodyPr>
          <a:lstStyle/>
          <a:p>
            <a:pPr>
              <a:defRPr/>
            </a:pPr>
            <a:r>
              <a:rPr lang="en-GB" dirty="0"/>
              <a:t>The value of the standard error of the mean will be modified by a correction factor when sampling without replacement from a finite population.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500063" y="285750"/>
            <a:ext cx="8176393" cy="714375"/>
          </a:xfrm>
        </p:spPr>
        <p:txBody>
          <a:bodyPr/>
          <a:lstStyle/>
          <a:p>
            <a:r>
              <a:rPr lang="en-GB" dirty="0">
                <a:latin typeface="Arial" charset="0"/>
                <a:cs typeface="Arial" charset="0"/>
              </a:rPr>
              <a:t>Using Excel to generate a sample (1/5)</a:t>
            </a:r>
          </a:p>
        </p:txBody>
      </p:sp>
      <p:sp>
        <p:nvSpPr>
          <p:cNvPr id="3" name="Slide Number Placeholder 2"/>
          <p:cNvSpPr>
            <a:spLocks noGrp="1"/>
          </p:cNvSpPr>
          <p:nvPr>
            <p:ph type="sldNum" sz="quarter" idx="10"/>
          </p:nvPr>
        </p:nvSpPr>
        <p:spPr/>
        <p:txBody>
          <a:bodyPr/>
          <a:lstStyle/>
          <a:p>
            <a:pPr>
              <a:defRPr/>
            </a:pPr>
            <a:fld id="{DA4F8F7E-7612-4AAA-93B6-21A6111CAD9B}" type="slidenum">
              <a:rPr lang="en-GB" smtClean="0"/>
              <a:pPr>
                <a:defRPr/>
              </a:pPr>
              <a:t>25</a:t>
            </a:fld>
            <a:endParaRPr lang="en-GB" dirty="0"/>
          </a:p>
        </p:txBody>
      </p:sp>
      <p:sp>
        <p:nvSpPr>
          <p:cNvPr id="3072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0725" name="Rectangle 5"/>
          <p:cNvSpPr>
            <a:spLocks noChangeArrowheads="1"/>
          </p:cNvSpPr>
          <p:nvPr/>
        </p:nvSpPr>
        <p:spPr bwMode="auto">
          <a:xfrm>
            <a:off x="500063" y="1214438"/>
            <a:ext cx="81763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Excel can be used to generate random samples from a range of probability distributions, including: Uniform, Normal, Binomial, and Poisson distributions.</a:t>
            </a:r>
          </a:p>
        </p:txBody>
      </p:sp>
      <p:pic>
        <p:nvPicPr>
          <p:cNvPr id="30726" name="Picture 6" descr="Figure 6p1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6391" y="3125958"/>
            <a:ext cx="5141947" cy="248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8" name="TextBox 8"/>
          <p:cNvSpPr txBox="1">
            <a:spLocks noChangeArrowheads="1"/>
          </p:cNvSpPr>
          <p:nvPr/>
        </p:nvSpPr>
        <p:spPr bwMode="auto">
          <a:xfrm>
            <a:off x="971600" y="2551836"/>
            <a:ext cx="6263318" cy="369332"/>
          </a:xfrm>
          <a:prstGeom prst="rect">
            <a:avLst/>
          </a:prstGeom>
          <a:solidFill>
            <a:schemeClr val="accent6">
              <a:lumMod val="60000"/>
              <a:lumOff val="40000"/>
            </a:schemeClr>
          </a:solidFill>
          <a:ln>
            <a:noFill/>
          </a:ln>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Select Data &gt; Data Analysis &gt; Random Number Generation</a:t>
            </a:r>
          </a:p>
        </p:txBody>
      </p:sp>
      <p:sp>
        <p:nvSpPr>
          <p:cNvPr id="4" name="Rectangle 3">
            <a:extLst>
              <a:ext uri="{FF2B5EF4-FFF2-40B4-BE49-F238E27FC236}">
                <a16:creationId xmlns:a16="http://schemas.microsoft.com/office/drawing/2014/main" id="{5A61F91E-56FA-4F7F-92B4-45F8344F3E03}"/>
              </a:ext>
            </a:extLst>
          </p:cNvPr>
          <p:cNvSpPr/>
          <p:nvPr/>
        </p:nvSpPr>
        <p:spPr>
          <a:xfrm>
            <a:off x="513692" y="1992862"/>
            <a:ext cx="8162764"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Generate ‘n’ samples with ‘N data values (n=10, N=1000)</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E702-7662-4ED1-81E5-0CA3E847F6E0}"/>
              </a:ext>
            </a:extLst>
          </p:cNvPr>
          <p:cNvSpPr>
            <a:spLocks noGrp="1"/>
          </p:cNvSpPr>
          <p:nvPr>
            <p:ph type="ctrTitle"/>
          </p:nvPr>
        </p:nvSpPr>
        <p:spPr>
          <a:xfrm>
            <a:off x="500034" y="285728"/>
            <a:ext cx="8104414" cy="714380"/>
          </a:xfrm>
        </p:spPr>
        <p:txBody>
          <a:bodyPr/>
          <a:lstStyle/>
          <a:p>
            <a:r>
              <a:rPr lang="en-GB" dirty="0"/>
              <a:t>Using Excel to generate a sample (2/5)</a:t>
            </a:r>
          </a:p>
        </p:txBody>
      </p:sp>
      <p:sp>
        <p:nvSpPr>
          <p:cNvPr id="3" name="Slide Number Placeholder 2">
            <a:extLst>
              <a:ext uri="{FF2B5EF4-FFF2-40B4-BE49-F238E27FC236}">
                <a16:creationId xmlns:a16="http://schemas.microsoft.com/office/drawing/2014/main" id="{2EE6D0E0-0C5D-4BF0-A998-5F69A88BD651}"/>
              </a:ext>
            </a:extLst>
          </p:cNvPr>
          <p:cNvSpPr>
            <a:spLocks noGrp="1"/>
          </p:cNvSpPr>
          <p:nvPr>
            <p:ph type="sldNum" sz="quarter" idx="10"/>
          </p:nvPr>
        </p:nvSpPr>
        <p:spPr/>
        <p:txBody>
          <a:bodyPr/>
          <a:lstStyle/>
          <a:p>
            <a:pPr>
              <a:defRPr/>
            </a:pPr>
            <a:fld id="{B2A17A9D-C4E7-4BDD-89C0-ED51AD2FDA9D}" type="slidenum">
              <a:rPr lang="en-GB" smtClean="0"/>
              <a:pPr>
                <a:defRPr/>
              </a:pPr>
              <a:t>26</a:t>
            </a:fld>
            <a:endParaRPr lang="en-GB" dirty="0"/>
          </a:p>
        </p:txBody>
      </p:sp>
      <p:sp>
        <p:nvSpPr>
          <p:cNvPr id="4" name="Footer Placeholder 3">
            <a:extLst>
              <a:ext uri="{FF2B5EF4-FFF2-40B4-BE49-F238E27FC236}">
                <a16:creationId xmlns:a16="http://schemas.microsoft.com/office/drawing/2014/main" id="{5EF8A6D5-FAE8-4008-974A-CBBC9FD066A2}"/>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7" descr="Figure 6p21.gif">
            <a:extLst>
              <a:ext uri="{FF2B5EF4-FFF2-40B4-BE49-F238E27FC236}">
                <a16:creationId xmlns:a16="http://schemas.microsoft.com/office/drawing/2014/main" id="{E7F25FB7-5853-44CF-8EBE-57E26C4B08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86370" y="1268760"/>
            <a:ext cx="5029005"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0">
            <a:extLst>
              <a:ext uri="{FF2B5EF4-FFF2-40B4-BE49-F238E27FC236}">
                <a16:creationId xmlns:a16="http://schemas.microsoft.com/office/drawing/2014/main" id="{285BE82F-2EE1-49C6-9444-BF5B595E47E3}"/>
              </a:ext>
            </a:extLst>
          </p:cNvPr>
          <p:cNvSpPr txBox="1">
            <a:spLocks noChangeArrowheads="1"/>
          </p:cNvSpPr>
          <p:nvPr/>
        </p:nvSpPr>
        <p:spPr bwMode="auto">
          <a:xfrm>
            <a:off x="463009" y="1264582"/>
            <a:ext cx="317288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In this example we have decided to generate 10 random samples, each of size 1000, from a normal population with mean 45000 and standard deviation 1000.</a:t>
            </a:r>
          </a:p>
        </p:txBody>
      </p:sp>
      <p:sp>
        <p:nvSpPr>
          <p:cNvPr id="7" name="TextBox 11">
            <a:extLst>
              <a:ext uri="{FF2B5EF4-FFF2-40B4-BE49-F238E27FC236}">
                <a16:creationId xmlns:a16="http://schemas.microsoft.com/office/drawing/2014/main" id="{48F7DB68-3CDD-419A-8FB4-7D759878B770}"/>
              </a:ext>
            </a:extLst>
          </p:cNvPr>
          <p:cNvSpPr txBox="1">
            <a:spLocks noChangeArrowheads="1"/>
          </p:cNvSpPr>
          <p:nvPr/>
        </p:nvSpPr>
        <p:spPr bwMode="auto">
          <a:xfrm>
            <a:off x="835014" y="3316064"/>
            <a:ext cx="2428875" cy="369887"/>
          </a:xfrm>
          <a:prstGeom prst="rect">
            <a:avLst/>
          </a:prstGeom>
          <a:solidFill>
            <a:schemeClr val="accent2">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l-GR" dirty="0"/>
              <a:t>μ</a:t>
            </a:r>
            <a:r>
              <a:rPr lang="en-GB" dirty="0"/>
              <a:t> = 45000, </a:t>
            </a:r>
            <a:r>
              <a:rPr lang="el-GR" dirty="0"/>
              <a:t>σ</a:t>
            </a:r>
            <a:r>
              <a:rPr lang="en-GB" dirty="0"/>
              <a:t> = 1000</a:t>
            </a:r>
          </a:p>
        </p:txBody>
      </p:sp>
      <p:sp>
        <p:nvSpPr>
          <p:cNvPr id="8" name="Rectangle 7">
            <a:extLst>
              <a:ext uri="{FF2B5EF4-FFF2-40B4-BE49-F238E27FC236}">
                <a16:creationId xmlns:a16="http://schemas.microsoft.com/office/drawing/2014/main" id="{7906F5DB-03B0-4915-B575-25442D860D55}"/>
              </a:ext>
            </a:extLst>
          </p:cNvPr>
          <p:cNvSpPr/>
          <p:nvPr/>
        </p:nvSpPr>
        <p:spPr>
          <a:xfrm>
            <a:off x="517524" y="4255928"/>
            <a:ext cx="3063854" cy="1477328"/>
          </a:xfrm>
          <a:prstGeom prst="rect">
            <a:avLst/>
          </a:prstGeom>
          <a:solidFill>
            <a:schemeClr val="accent1">
              <a:lumMod val="20000"/>
              <a:lumOff val="80000"/>
            </a:schemeClr>
          </a:solidFill>
        </p:spPr>
        <p:txBody>
          <a:bodyPr wrap="square">
            <a:spAutoFit/>
          </a:bodyPr>
          <a:lstStyle/>
          <a:p>
            <a:pPr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The ‘n’ samples are located in the rows of the table of values, e.g. sample 1: B5:K5, sample 2: B6:K6, and sample 1000: B1006:K1006.</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820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104414" cy="714380"/>
          </a:xfrm>
        </p:spPr>
        <p:txBody>
          <a:bodyPr/>
          <a:lstStyle/>
          <a:p>
            <a:r>
              <a:rPr lang="en-GB" dirty="0"/>
              <a:t>Using Excel to generate a sample (3/5)</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27</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12F7F1FD-6596-4ACC-8865-6F998639166F}"/>
              </a:ext>
            </a:extLst>
          </p:cNvPr>
          <p:cNvSpPr/>
          <p:nvPr/>
        </p:nvSpPr>
        <p:spPr>
          <a:xfrm>
            <a:off x="506610" y="1268760"/>
            <a:ext cx="2735236" cy="369332"/>
          </a:xfrm>
          <a:prstGeom prst="rect">
            <a:avLst/>
          </a:prstGeom>
          <a:solidFill>
            <a:schemeClr val="accent3">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Calculate ‘n’ sample means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6978C6D1-0631-4E69-A5AB-73A8B8EA4872}"/>
              </a:ext>
            </a:extLst>
          </p:cNvPr>
          <p:cNvSpPr/>
          <p:nvPr/>
        </p:nvSpPr>
        <p:spPr>
          <a:xfrm>
            <a:off x="425538" y="1739828"/>
            <a:ext cx="8178910"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Calculate the sample mean using Excel function =AVERAGE(), e.g. from sample 1: mean =AVERAGE(B5:K5), sample 2: mean =AVERAGE(B6:K6), and sample 1000: mean =AVERAGE(B1006:K1006). </a:t>
            </a:r>
            <a:endParaRPr lang="en-GB" dirty="0"/>
          </a:p>
        </p:txBody>
      </p:sp>
      <p:pic>
        <p:nvPicPr>
          <p:cNvPr id="7" name="Picture 6">
            <a:extLst>
              <a:ext uri="{FF2B5EF4-FFF2-40B4-BE49-F238E27FC236}">
                <a16:creationId xmlns:a16="http://schemas.microsoft.com/office/drawing/2014/main" id="{A31E16A6-8155-4794-8587-FD5FFFC5A4C2}"/>
              </a:ext>
            </a:extLst>
          </p:cNvPr>
          <p:cNvPicPr/>
          <p:nvPr/>
        </p:nvPicPr>
        <p:blipFill>
          <a:blip r:embed="rId2"/>
          <a:stretch>
            <a:fillRect/>
          </a:stretch>
        </p:blipFill>
        <p:spPr>
          <a:xfrm>
            <a:off x="1295636" y="2996952"/>
            <a:ext cx="6552728" cy="2232248"/>
          </a:xfrm>
          <a:prstGeom prst="rect">
            <a:avLst/>
          </a:prstGeom>
        </p:spPr>
      </p:pic>
    </p:spTree>
    <p:extLst>
      <p:ext uri="{BB962C8B-B14F-4D97-AF65-F5344CB8AC3E}">
        <p14:creationId xmlns:p14="http://schemas.microsoft.com/office/powerpoint/2010/main" val="2921702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176422" cy="714380"/>
          </a:xfrm>
        </p:spPr>
        <p:txBody>
          <a:bodyPr/>
          <a:lstStyle/>
          <a:p>
            <a:r>
              <a:rPr lang="en-GB" dirty="0"/>
              <a:t>Using Excel to generate a sample (4/5)</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28</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ACA6A8BC-AD47-47CF-B563-D48FA3156D77}"/>
              </a:ext>
            </a:extLst>
          </p:cNvPr>
          <p:cNvSpPr/>
          <p:nvPr/>
        </p:nvSpPr>
        <p:spPr>
          <a:xfrm>
            <a:off x="611560" y="1268760"/>
            <a:ext cx="3960440" cy="646331"/>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Create histogram bins and plot histogram of sample means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C31BE378-2825-4C8E-8CF2-2D9263B9767C}"/>
              </a:ext>
            </a:extLst>
          </p:cNvPr>
          <p:cNvPicPr/>
          <p:nvPr/>
        </p:nvPicPr>
        <p:blipFill>
          <a:blip r:embed="rId2">
            <a:extLst>
              <a:ext uri="{28A0092B-C50C-407E-A947-70E740481C1C}">
                <a14:useLocalDpi xmlns:a14="http://schemas.microsoft.com/office/drawing/2010/main" val="0"/>
              </a:ext>
            </a:extLst>
          </a:blip>
          <a:stretch>
            <a:fillRect/>
          </a:stretch>
        </p:blipFill>
        <p:spPr>
          <a:xfrm>
            <a:off x="611560" y="2146772"/>
            <a:ext cx="3960440" cy="2074316"/>
          </a:xfrm>
          <a:prstGeom prst="rect">
            <a:avLst/>
          </a:prstGeom>
        </p:spPr>
      </p:pic>
      <p:sp>
        <p:nvSpPr>
          <p:cNvPr id="7" name="Rectangle 6">
            <a:extLst>
              <a:ext uri="{FF2B5EF4-FFF2-40B4-BE49-F238E27FC236}">
                <a16:creationId xmlns:a16="http://schemas.microsoft.com/office/drawing/2014/main" id="{F4266AE6-EEFB-477E-A0DD-BD00CCC96511}"/>
              </a:ext>
            </a:extLst>
          </p:cNvPr>
          <p:cNvSpPr/>
          <p:nvPr/>
        </p:nvSpPr>
        <p:spPr>
          <a:xfrm>
            <a:off x="4572000" y="1814411"/>
            <a:ext cx="3918958"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Select Data &gt; Data Analysis &gt; Histogram </a:t>
            </a:r>
            <a:endParaRPr lang="en-GB" dirty="0"/>
          </a:p>
        </p:txBody>
      </p:sp>
      <p:pic>
        <p:nvPicPr>
          <p:cNvPr id="8" name="Picture 7">
            <a:extLst>
              <a:ext uri="{FF2B5EF4-FFF2-40B4-BE49-F238E27FC236}">
                <a16:creationId xmlns:a16="http://schemas.microsoft.com/office/drawing/2014/main" id="{7B0FC578-73F1-49BE-887C-44095D35170C}"/>
              </a:ext>
            </a:extLst>
          </p:cNvPr>
          <p:cNvPicPr/>
          <p:nvPr/>
        </p:nvPicPr>
        <p:blipFill>
          <a:blip r:embed="rId3">
            <a:extLst>
              <a:ext uri="{28A0092B-C50C-407E-A947-70E740481C1C}">
                <a14:useLocalDpi xmlns:a14="http://schemas.microsoft.com/office/drawing/2010/main" val="0"/>
              </a:ext>
            </a:extLst>
          </a:blip>
          <a:stretch>
            <a:fillRect/>
          </a:stretch>
        </p:blipFill>
        <p:spPr>
          <a:xfrm>
            <a:off x="4572000" y="2146772"/>
            <a:ext cx="4104456" cy="3154436"/>
          </a:xfrm>
          <a:prstGeom prst="rect">
            <a:avLst/>
          </a:prstGeom>
        </p:spPr>
      </p:pic>
    </p:spTree>
    <p:extLst>
      <p:ext uri="{BB962C8B-B14F-4D97-AF65-F5344CB8AC3E}">
        <p14:creationId xmlns:p14="http://schemas.microsoft.com/office/powerpoint/2010/main" val="3887018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104414" cy="714380"/>
          </a:xfrm>
        </p:spPr>
        <p:txBody>
          <a:bodyPr/>
          <a:lstStyle/>
          <a:p>
            <a:r>
              <a:rPr lang="en-GB" dirty="0"/>
              <a:t>Using Excel to generate a sample (5/5)</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29</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2489E7F9-83F1-4800-9419-86040611FF3F}"/>
              </a:ext>
            </a:extLst>
          </p:cNvPr>
          <p:cNvPicPr/>
          <p:nvPr/>
        </p:nvPicPr>
        <p:blipFill>
          <a:blip r:embed="rId2"/>
          <a:stretch>
            <a:fillRect/>
          </a:stretch>
        </p:blipFill>
        <p:spPr>
          <a:xfrm>
            <a:off x="529984" y="1281641"/>
            <a:ext cx="3898000" cy="1503733"/>
          </a:xfrm>
          <a:prstGeom prst="rect">
            <a:avLst/>
          </a:prstGeom>
        </p:spPr>
      </p:pic>
      <p:pic>
        <p:nvPicPr>
          <p:cNvPr id="6" name="Picture 5">
            <a:extLst>
              <a:ext uri="{FF2B5EF4-FFF2-40B4-BE49-F238E27FC236}">
                <a16:creationId xmlns:a16="http://schemas.microsoft.com/office/drawing/2014/main" id="{502C608A-8A22-4515-A681-D4B06A786C52}"/>
              </a:ext>
            </a:extLst>
          </p:cNvPr>
          <p:cNvPicPr/>
          <p:nvPr/>
        </p:nvPicPr>
        <p:blipFill>
          <a:blip r:embed="rId3">
            <a:extLst>
              <a:ext uri="{28A0092B-C50C-407E-A947-70E740481C1C}">
                <a14:useLocalDpi xmlns:a14="http://schemas.microsoft.com/office/drawing/2010/main" val="0"/>
              </a:ext>
            </a:extLst>
          </a:blip>
          <a:stretch>
            <a:fillRect/>
          </a:stretch>
        </p:blipFill>
        <p:spPr>
          <a:xfrm>
            <a:off x="4021492" y="3175579"/>
            <a:ext cx="4693883" cy="2729478"/>
          </a:xfrm>
          <a:prstGeom prst="rect">
            <a:avLst/>
          </a:prstGeom>
        </p:spPr>
      </p:pic>
      <p:sp>
        <p:nvSpPr>
          <p:cNvPr id="7" name="Rectangle 6">
            <a:extLst>
              <a:ext uri="{FF2B5EF4-FFF2-40B4-BE49-F238E27FC236}">
                <a16:creationId xmlns:a16="http://schemas.microsoft.com/office/drawing/2014/main" id="{625B4951-2E72-4609-A1C1-4C1057A07775}"/>
              </a:ext>
            </a:extLst>
          </p:cNvPr>
          <p:cNvSpPr/>
          <p:nvPr/>
        </p:nvSpPr>
        <p:spPr>
          <a:xfrm>
            <a:off x="4572000" y="1209191"/>
            <a:ext cx="4042016" cy="2031325"/>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From the histogram we note that the histogram values are centered about the population mean value of €45,000. If we repeated this exercise from different values of sample size ‘n’ we would find that the range would reduce as the sample sizes increase.</a:t>
            </a:r>
            <a:endParaRPr lang="en-GB" dirty="0"/>
          </a:p>
        </p:txBody>
      </p:sp>
      <p:sp>
        <p:nvSpPr>
          <p:cNvPr id="9" name="Rectangle 8">
            <a:extLst>
              <a:ext uri="{FF2B5EF4-FFF2-40B4-BE49-F238E27FC236}">
                <a16:creationId xmlns:a16="http://schemas.microsoft.com/office/drawing/2014/main" id="{421D3160-95D6-4D5C-A179-B189F316AB77}"/>
              </a:ext>
            </a:extLst>
          </p:cNvPr>
          <p:cNvSpPr/>
          <p:nvPr/>
        </p:nvSpPr>
        <p:spPr>
          <a:xfrm>
            <a:off x="500034" y="3275303"/>
            <a:ext cx="3177921"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From Excel, the overall mean value of all 1000 sample means gives a mean of 44988 with a standard deviation of 317.</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77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500063" y="285750"/>
            <a:ext cx="6929437" cy="714375"/>
          </a:xfrm>
        </p:spPr>
        <p:txBody>
          <a:bodyPr/>
          <a:lstStyle/>
          <a:p>
            <a:r>
              <a:rPr lang="en-GB" sz="2800" dirty="0">
                <a:latin typeface="Arial" charset="0"/>
                <a:cs typeface="Arial" charset="0"/>
              </a:rPr>
              <a:t>Introduction to the concept of a sample</a:t>
            </a:r>
          </a:p>
        </p:txBody>
      </p:sp>
      <p:sp>
        <p:nvSpPr>
          <p:cNvPr id="3" name="Slide Number Placeholder 2"/>
          <p:cNvSpPr>
            <a:spLocks noGrp="1"/>
          </p:cNvSpPr>
          <p:nvPr>
            <p:ph type="sldNum" sz="quarter" idx="10"/>
          </p:nvPr>
        </p:nvSpPr>
        <p:spPr/>
        <p:txBody>
          <a:bodyPr/>
          <a:lstStyle/>
          <a:p>
            <a:pPr>
              <a:defRPr/>
            </a:pPr>
            <a:fld id="{3D8C72EC-91F0-40F0-9AA3-32E5D0C821CD}" type="slidenum">
              <a:rPr lang="en-GB" smtClean="0"/>
              <a:pPr>
                <a:defRPr/>
              </a:pPr>
              <a:t>3</a:t>
            </a:fld>
            <a:endParaRPr lang="en-GB" dirty="0"/>
          </a:p>
        </p:txBody>
      </p:sp>
      <p:sp>
        <p:nvSpPr>
          <p:cNvPr id="2253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7" name="Oval 6"/>
          <p:cNvSpPr/>
          <p:nvPr/>
        </p:nvSpPr>
        <p:spPr>
          <a:xfrm>
            <a:off x="642938" y="2492896"/>
            <a:ext cx="1928812" cy="1428750"/>
          </a:xfrm>
          <a:prstGeom prst="ellipse">
            <a:avLst/>
          </a:prstGeom>
          <a:solidFill>
            <a:schemeClr val="accent6">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GB" dirty="0">
                <a:solidFill>
                  <a:schemeClr val="tx1"/>
                </a:solidFill>
              </a:rPr>
              <a:t>All data values</a:t>
            </a:r>
          </a:p>
        </p:txBody>
      </p:sp>
      <p:sp>
        <p:nvSpPr>
          <p:cNvPr id="8" name="TextBox 7"/>
          <p:cNvSpPr txBox="1"/>
          <p:nvPr/>
        </p:nvSpPr>
        <p:spPr>
          <a:xfrm>
            <a:off x="785813" y="1659730"/>
            <a:ext cx="1643063" cy="369888"/>
          </a:xfrm>
          <a:prstGeom prst="rect">
            <a:avLst/>
          </a:prstGeom>
          <a:solidFill>
            <a:schemeClr val="accent6">
              <a:lumMod val="60000"/>
              <a:lumOff val="40000"/>
            </a:schemeClr>
          </a:solidFill>
        </p:spPr>
        <p:txBody>
          <a:bodyPr>
            <a:spAutoFit/>
          </a:bodyPr>
          <a:lstStyle/>
          <a:p>
            <a:pPr algn="ctr">
              <a:defRPr/>
            </a:pPr>
            <a:r>
              <a:rPr lang="en-GB" dirty="0"/>
              <a:t>Population</a:t>
            </a:r>
          </a:p>
        </p:txBody>
      </p:sp>
      <p:sp>
        <p:nvSpPr>
          <p:cNvPr id="9" name="TextBox 8"/>
          <p:cNvSpPr txBox="1"/>
          <p:nvPr/>
        </p:nvSpPr>
        <p:spPr>
          <a:xfrm>
            <a:off x="5214936" y="1659730"/>
            <a:ext cx="1285875" cy="369888"/>
          </a:xfrm>
          <a:prstGeom prst="rect">
            <a:avLst/>
          </a:prstGeom>
          <a:solidFill>
            <a:schemeClr val="tx2">
              <a:lumMod val="60000"/>
              <a:lumOff val="40000"/>
            </a:schemeClr>
          </a:solidFill>
        </p:spPr>
        <p:txBody>
          <a:bodyPr>
            <a:spAutoFit/>
          </a:bodyPr>
          <a:lstStyle/>
          <a:p>
            <a:pPr algn="ctr">
              <a:defRPr/>
            </a:pPr>
            <a:r>
              <a:rPr lang="en-GB" dirty="0"/>
              <a:t>Sample</a:t>
            </a:r>
          </a:p>
        </p:txBody>
      </p:sp>
      <p:sp>
        <p:nvSpPr>
          <p:cNvPr id="10" name="Oval 9"/>
          <p:cNvSpPr/>
          <p:nvPr/>
        </p:nvSpPr>
        <p:spPr>
          <a:xfrm>
            <a:off x="4964906" y="2350021"/>
            <a:ext cx="1785937" cy="1714500"/>
          </a:xfrm>
          <a:prstGeom prst="ellipse">
            <a:avLst/>
          </a:prstGeom>
          <a:solidFill>
            <a:schemeClr val="tx2">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GB" dirty="0">
                <a:solidFill>
                  <a:schemeClr val="tx1"/>
                </a:solidFill>
              </a:rPr>
              <a:t>Sample data values taken from the population</a:t>
            </a:r>
          </a:p>
        </p:txBody>
      </p:sp>
      <p:sp>
        <p:nvSpPr>
          <p:cNvPr id="11" name="TextBox 10"/>
          <p:cNvSpPr txBox="1"/>
          <p:nvPr/>
        </p:nvSpPr>
        <p:spPr>
          <a:xfrm>
            <a:off x="2866287" y="2192338"/>
            <a:ext cx="1571625" cy="2308225"/>
          </a:xfrm>
          <a:prstGeom prst="rect">
            <a:avLst/>
          </a:prstGeom>
          <a:solidFill>
            <a:schemeClr val="accent6">
              <a:lumMod val="60000"/>
              <a:lumOff val="40000"/>
            </a:schemeClr>
          </a:solidFill>
        </p:spPr>
        <p:txBody>
          <a:bodyPr>
            <a:spAutoFit/>
          </a:bodyPr>
          <a:lstStyle/>
          <a:p>
            <a:pPr>
              <a:defRPr/>
            </a:pPr>
            <a:r>
              <a:rPr lang="en-GB" dirty="0"/>
              <a:t>Parameter</a:t>
            </a:r>
          </a:p>
          <a:p>
            <a:pPr>
              <a:defRPr/>
            </a:pPr>
            <a:endParaRPr lang="en-GB" dirty="0"/>
          </a:p>
          <a:p>
            <a:pPr>
              <a:defRPr/>
            </a:pPr>
            <a:r>
              <a:rPr lang="en-GB" dirty="0"/>
              <a:t>Is a summary measure that describes a characteristic of the population</a:t>
            </a:r>
          </a:p>
        </p:txBody>
      </p:sp>
      <p:sp>
        <p:nvSpPr>
          <p:cNvPr id="12" name="TextBox 11"/>
          <p:cNvSpPr txBox="1"/>
          <p:nvPr/>
        </p:nvSpPr>
        <p:spPr>
          <a:xfrm>
            <a:off x="6911763" y="2192338"/>
            <a:ext cx="1785937" cy="2032000"/>
          </a:xfrm>
          <a:prstGeom prst="rect">
            <a:avLst/>
          </a:prstGeom>
          <a:solidFill>
            <a:schemeClr val="tx2">
              <a:lumMod val="60000"/>
              <a:lumOff val="40000"/>
            </a:schemeClr>
          </a:solidFill>
        </p:spPr>
        <p:txBody>
          <a:bodyPr>
            <a:spAutoFit/>
          </a:bodyPr>
          <a:lstStyle/>
          <a:p>
            <a:pPr>
              <a:defRPr/>
            </a:pPr>
            <a:r>
              <a:rPr lang="en-GB" dirty="0"/>
              <a:t>Statistic</a:t>
            </a:r>
          </a:p>
          <a:p>
            <a:pPr>
              <a:defRPr/>
            </a:pPr>
            <a:endParaRPr lang="en-GB" dirty="0"/>
          </a:p>
          <a:p>
            <a:pPr>
              <a:defRPr/>
            </a:pPr>
            <a:r>
              <a:rPr lang="en-GB" dirty="0"/>
              <a:t>Is a summary measure that describes a characteristic of the sample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104414" cy="714380"/>
          </a:xfrm>
        </p:spPr>
        <p:txBody>
          <a:bodyPr/>
          <a:lstStyle/>
          <a:p>
            <a:r>
              <a:rPr lang="en-GB" dirty="0"/>
              <a:t>Using SPSS to generate a sample </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30</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8912D8C-0A93-4410-9A68-9B80784BC2FD}"/>
              </a:ext>
            </a:extLst>
          </p:cNvPr>
          <p:cNvSpPr/>
          <p:nvPr/>
        </p:nvSpPr>
        <p:spPr>
          <a:xfrm>
            <a:off x="500033" y="1196752"/>
            <a:ext cx="8104413"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We can use SPSS to recreate the sampling distribution</a:t>
            </a:r>
            <a:endParaRPr lang="en-GB" dirty="0"/>
          </a:p>
        </p:txBody>
      </p:sp>
      <p:sp>
        <p:nvSpPr>
          <p:cNvPr id="6" name="Rectangle 5">
            <a:extLst>
              <a:ext uri="{FF2B5EF4-FFF2-40B4-BE49-F238E27FC236}">
                <a16:creationId xmlns:a16="http://schemas.microsoft.com/office/drawing/2014/main" id="{1664EA12-4126-49E2-9D2D-50CE2AE91B90}"/>
              </a:ext>
            </a:extLst>
          </p:cNvPr>
          <p:cNvSpPr/>
          <p:nvPr/>
        </p:nvSpPr>
        <p:spPr>
          <a:xfrm>
            <a:off x="539552" y="1578062"/>
            <a:ext cx="3708131"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Create the data values X1, X2, …., X10</a:t>
            </a:r>
            <a:endParaRPr lang="en-GB" dirty="0"/>
          </a:p>
        </p:txBody>
      </p:sp>
      <p:sp>
        <p:nvSpPr>
          <p:cNvPr id="7" name="Rectangle 6">
            <a:extLst>
              <a:ext uri="{FF2B5EF4-FFF2-40B4-BE49-F238E27FC236}">
                <a16:creationId xmlns:a16="http://schemas.microsoft.com/office/drawing/2014/main" id="{7388C121-D103-4869-96A1-A4BF240821F1}"/>
              </a:ext>
            </a:extLst>
          </p:cNvPr>
          <p:cNvSpPr/>
          <p:nvPr/>
        </p:nvSpPr>
        <p:spPr>
          <a:xfrm>
            <a:off x="539872" y="2074700"/>
            <a:ext cx="5040240" cy="2031325"/>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Name the first column X1.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Enter a number (any) in the 1000</a:t>
            </a:r>
            <a:r>
              <a:rPr lang="en-GB" baseline="30000" dirty="0">
                <a:latin typeface="Calibri" panose="020F0502020204030204" pitchFamily="34" charset="0"/>
                <a:ea typeface="Times New Roman" panose="02020603050405020304" pitchFamily="18" charset="0"/>
                <a:cs typeface="Calibri" panose="020F0502020204030204" pitchFamily="34" charset="0"/>
              </a:rPr>
              <a:t>th</a:t>
            </a:r>
            <a:r>
              <a:rPr lang="en-GB" dirty="0">
                <a:latin typeface="Calibri" panose="020F0502020204030204" pitchFamily="34" charset="0"/>
                <a:ea typeface="Times New Roman" panose="02020603050405020304" pitchFamily="18" charset="0"/>
                <a:cs typeface="Calibri" panose="020F0502020204030204" pitchFamily="34" charset="0"/>
              </a:rPr>
              <a:t> cell of the first column to define the variable size (that is the size of the sample). If you have a problem with be able to select the 1000</a:t>
            </a:r>
            <a:r>
              <a:rPr lang="en-GB" baseline="30000" dirty="0">
                <a:latin typeface="Calibri" panose="020F0502020204030204" pitchFamily="34" charset="0"/>
                <a:ea typeface="Times New Roman" panose="02020603050405020304" pitchFamily="18" charset="0"/>
                <a:cs typeface="Calibri" panose="020F0502020204030204" pitchFamily="34" charset="0"/>
              </a:rPr>
              <a:t>th</a:t>
            </a:r>
            <a:r>
              <a:rPr lang="en-GB" dirty="0">
                <a:latin typeface="Calibri" panose="020F0502020204030204" pitchFamily="34" charset="0"/>
                <a:ea typeface="Times New Roman" panose="02020603050405020304" pitchFamily="18" charset="0"/>
                <a:cs typeface="Calibri" panose="020F0502020204030204" pitchFamily="34" charset="0"/>
              </a:rPr>
              <a:t> value, then create the 1000 case data values in Excel and copy to the SPSS data file.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EC8AD8D9-260B-44DA-A9E1-BEE7B77E5378}"/>
              </a:ext>
            </a:extLst>
          </p:cNvPr>
          <p:cNvPicPr/>
          <p:nvPr/>
        </p:nvPicPr>
        <p:blipFill>
          <a:blip r:embed="rId2"/>
          <a:stretch>
            <a:fillRect/>
          </a:stretch>
        </p:blipFill>
        <p:spPr>
          <a:xfrm>
            <a:off x="5724128" y="2074700"/>
            <a:ext cx="3007723" cy="922252"/>
          </a:xfrm>
          <a:prstGeom prst="rect">
            <a:avLst/>
          </a:prstGeom>
        </p:spPr>
      </p:pic>
      <p:pic>
        <p:nvPicPr>
          <p:cNvPr id="9" name="Picture 8">
            <a:extLst>
              <a:ext uri="{FF2B5EF4-FFF2-40B4-BE49-F238E27FC236}">
                <a16:creationId xmlns:a16="http://schemas.microsoft.com/office/drawing/2014/main" id="{5972A853-DABD-49ED-8DB7-408975AB13FB}"/>
              </a:ext>
            </a:extLst>
          </p:cNvPr>
          <p:cNvPicPr/>
          <p:nvPr/>
        </p:nvPicPr>
        <p:blipFill>
          <a:blip r:embed="rId3"/>
          <a:stretch>
            <a:fillRect/>
          </a:stretch>
        </p:blipFill>
        <p:spPr>
          <a:xfrm>
            <a:off x="5724128" y="3226504"/>
            <a:ext cx="3010337" cy="1133001"/>
          </a:xfrm>
          <a:prstGeom prst="rect">
            <a:avLst/>
          </a:prstGeom>
        </p:spPr>
      </p:pic>
    </p:spTree>
    <p:extLst>
      <p:ext uri="{BB962C8B-B14F-4D97-AF65-F5344CB8AC3E}">
        <p14:creationId xmlns:p14="http://schemas.microsoft.com/office/powerpoint/2010/main" val="630654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208798" cy="714380"/>
          </a:xfrm>
        </p:spPr>
        <p:txBody>
          <a:bodyPr/>
          <a:lstStyle/>
          <a:p>
            <a:r>
              <a:rPr lang="en-GB" dirty="0"/>
              <a:t>Using SPSS to generate a sample </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31</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90B9E35-C611-4D2B-A94C-70D2F6C42FFB}"/>
              </a:ext>
            </a:extLst>
          </p:cNvPr>
          <p:cNvSpPr/>
          <p:nvPr/>
        </p:nvSpPr>
        <p:spPr>
          <a:xfrm>
            <a:off x="428624" y="1798461"/>
            <a:ext cx="4287391" cy="1200329"/>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Name Target Variable: X1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Enter in Numeric Expression: RV.NORMAL(45000, 1000)</a:t>
            </a:r>
          </a:p>
          <a:p>
            <a:pPr marR="0"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Calibri" panose="020F0502020204030204" pitchFamily="34"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966874D0-C2DB-4A89-8997-8131D4038E5D}"/>
              </a:ext>
            </a:extLst>
          </p:cNvPr>
          <p:cNvSpPr/>
          <p:nvPr/>
        </p:nvSpPr>
        <p:spPr>
          <a:xfrm>
            <a:off x="500034" y="1322576"/>
            <a:ext cx="8208799" cy="369332"/>
          </a:xfrm>
          <a:prstGeom prst="rect">
            <a:avLst/>
          </a:prstGeom>
          <a:solidFill>
            <a:schemeClr val="accent2">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Now create the sample values in column X1 using Transform &gt; Compute Variable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40BB450D-6ECF-420F-BCFC-62742902F74F}"/>
              </a:ext>
            </a:extLst>
          </p:cNvPr>
          <p:cNvPicPr/>
          <p:nvPr/>
        </p:nvPicPr>
        <p:blipFill>
          <a:blip r:embed="rId2"/>
          <a:stretch>
            <a:fillRect/>
          </a:stretch>
        </p:blipFill>
        <p:spPr>
          <a:xfrm>
            <a:off x="4788024" y="1811079"/>
            <a:ext cx="3920808" cy="1081958"/>
          </a:xfrm>
          <a:prstGeom prst="rect">
            <a:avLst/>
          </a:prstGeom>
        </p:spPr>
      </p:pic>
      <p:sp>
        <p:nvSpPr>
          <p:cNvPr id="8" name="Rectangle 7">
            <a:extLst>
              <a:ext uri="{FF2B5EF4-FFF2-40B4-BE49-F238E27FC236}">
                <a16:creationId xmlns:a16="http://schemas.microsoft.com/office/drawing/2014/main" id="{D511CAE1-096B-4A8C-A2BA-4BCDA60E8061}"/>
              </a:ext>
            </a:extLst>
          </p:cNvPr>
          <p:cNvSpPr/>
          <p:nvPr/>
        </p:nvSpPr>
        <p:spPr>
          <a:xfrm>
            <a:off x="1979712" y="3797875"/>
            <a:ext cx="3711926" cy="1477328"/>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SPSS will now undertake the calculation and store the result in the data file under column labelled X1 (first 10 values out of 1000 illustrated).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2B9FCD08-8812-4D37-8254-18839AA92B31}"/>
              </a:ext>
            </a:extLst>
          </p:cNvPr>
          <p:cNvPicPr/>
          <p:nvPr/>
        </p:nvPicPr>
        <p:blipFill>
          <a:blip r:embed="rId3"/>
          <a:stretch>
            <a:fillRect/>
          </a:stretch>
        </p:blipFill>
        <p:spPr>
          <a:xfrm>
            <a:off x="5868144" y="3013532"/>
            <a:ext cx="2847231" cy="2791732"/>
          </a:xfrm>
          <a:prstGeom prst="rect">
            <a:avLst/>
          </a:prstGeom>
        </p:spPr>
      </p:pic>
    </p:spTree>
    <p:extLst>
      <p:ext uri="{BB962C8B-B14F-4D97-AF65-F5344CB8AC3E}">
        <p14:creationId xmlns:p14="http://schemas.microsoft.com/office/powerpoint/2010/main" val="4240843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176422" cy="714380"/>
          </a:xfrm>
        </p:spPr>
        <p:txBody>
          <a:bodyPr/>
          <a:lstStyle/>
          <a:p>
            <a:r>
              <a:rPr lang="en-GB" dirty="0"/>
              <a:t>Using SPSS to generate a sample </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32</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5B07682-042C-47C3-A5C9-743020D765F6}"/>
              </a:ext>
            </a:extLst>
          </p:cNvPr>
          <p:cNvSpPr/>
          <p:nvPr/>
        </p:nvSpPr>
        <p:spPr>
          <a:xfrm>
            <a:off x="523879" y="1196752"/>
            <a:ext cx="2823985" cy="1754326"/>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Since we have 10 samples then we need to repeat this calculation for X1, X2, …., X10. The first 10 values for X1, X2, …., X5 out of the 10 samples are ILLUSTRATED.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D7D8BDE-D146-48F8-9686-14BDC078738B}"/>
              </a:ext>
            </a:extLst>
          </p:cNvPr>
          <p:cNvPicPr/>
          <p:nvPr/>
        </p:nvPicPr>
        <p:blipFill>
          <a:blip r:embed="rId2"/>
          <a:stretch>
            <a:fillRect/>
          </a:stretch>
        </p:blipFill>
        <p:spPr>
          <a:xfrm>
            <a:off x="3563888" y="1330316"/>
            <a:ext cx="5122912" cy="1897761"/>
          </a:xfrm>
          <a:prstGeom prst="rect">
            <a:avLst/>
          </a:prstGeom>
        </p:spPr>
      </p:pic>
      <p:sp>
        <p:nvSpPr>
          <p:cNvPr id="7" name="Rectangle 6">
            <a:extLst>
              <a:ext uri="{FF2B5EF4-FFF2-40B4-BE49-F238E27FC236}">
                <a16:creationId xmlns:a16="http://schemas.microsoft.com/office/drawing/2014/main" id="{275A66CD-D9AC-4BF8-9524-75B1F9CAF9AB}"/>
              </a:ext>
            </a:extLst>
          </p:cNvPr>
          <p:cNvSpPr/>
          <p:nvPr/>
        </p:nvSpPr>
        <p:spPr>
          <a:xfrm>
            <a:off x="1115616" y="3382554"/>
            <a:ext cx="2823985"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Calculate the average values for each of the 1000 samples of size 10</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28A4F6B9-950A-4396-8887-9CC590064C69}"/>
              </a:ext>
            </a:extLst>
          </p:cNvPr>
          <p:cNvPicPr/>
          <p:nvPr/>
        </p:nvPicPr>
        <p:blipFill>
          <a:blip r:embed="rId3"/>
          <a:stretch>
            <a:fillRect/>
          </a:stretch>
        </p:blipFill>
        <p:spPr>
          <a:xfrm>
            <a:off x="4211960" y="3437516"/>
            <a:ext cx="4490399" cy="923330"/>
          </a:xfrm>
          <a:prstGeom prst="rect">
            <a:avLst/>
          </a:prstGeom>
        </p:spPr>
      </p:pic>
      <p:sp>
        <p:nvSpPr>
          <p:cNvPr id="9" name="Rectangle 8">
            <a:extLst>
              <a:ext uri="{FF2B5EF4-FFF2-40B4-BE49-F238E27FC236}">
                <a16:creationId xmlns:a16="http://schemas.microsoft.com/office/drawing/2014/main" id="{2B2E9B8B-A74D-4D92-9715-11B913658546}"/>
              </a:ext>
            </a:extLst>
          </p:cNvPr>
          <p:cNvSpPr/>
          <p:nvPr/>
        </p:nvSpPr>
        <p:spPr>
          <a:xfrm>
            <a:off x="3092300" y="4964275"/>
            <a:ext cx="2959400"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The first 3 average values are </a:t>
            </a:r>
            <a:endParaRPr lang="en-GB" dirty="0"/>
          </a:p>
        </p:txBody>
      </p:sp>
      <p:pic>
        <p:nvPicPr>
          <p:cNvPr id="10" name="Picture 9">
            <a:extLst>
              <a:ext uri="{FF2B5EF4-FFF2-40B4-BE49-F238E27FC236}">
                <a16:creationId xmlns:a16="http://schemas.microsoft.com/office/drawing/2014/main" id="{DB1BF145-2408-404C-AFC6-3ED3B749D4E4}"/>
              </a:ext>
            </a:extLst>
          </p:cNvPr>
          <p:cNvPicPr/>
          <p:nvPr/>
        </p:nvPicPr>
        <p:blipFill>
          <a:blip r:embed="rId4"/>
          <a:stretch>
            <a:fillRect/>
          </a:stretch>
        </p:blipFill>
        <p:spPr>
          <a:xfrm>
            <a:off x="6372200" y="4580078"/>
            <a:ext cx="2329859" cy="1225186"/>
          </a:xfrm>
          <a:prstGeom prst="rect">
            <a:avLst/>
          </a:prstGeom>
        </p:spPr>
      </p:pic>
    </p:spTree>
    <p:extLst>
      <p:ext uri="{BB962C8B-B14F-4D97-AF65-F5344CB8AC3E}">
        <p14:creationId xmlns:p14="http://schemas.microsoft.com/office/powerpoint/2010/main" val="442767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320438" cy="714380"/>
          </a:xfrm>
        </p:spPr>
        <p:txBody>
          <a:bodyPr/>
          <a:lstStyle/>
          <a:p>
            <a:r>
              <a:rPr lang="en-GB" dirty="0"/>
              <a:t>Using SPSS to generate a sample continued</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33</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BFD2E5A9-08F3-44DB-8844-E99EB1114695}"/>
              </a:ext>
            </a:extLst>
          </p:cNvPr>
          <p:cNvSpPr/>
          <p:nvPr/>
        </p:nvSpPr>
        <p:spPr>
          <a:xfrm>
            <a:off x="611560" y="1458277"/>
            <a:ext cx="4572000" cy="923330"/>
          </a:xfrm>
          <a:prstGeom prst="rect">
            <a:avLst/>
          </a:prstGeom>
        </p:spPr>
        <p:txBody>
          <a:bodyPr>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Calculate the overall Xbar mean and standard deviation and construct the histogram using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 Statistics &gt; </a:t>
            </a:r>
            <a:r>
              <a:rPr lang="en-GB" u="sng" dirty="0">
                <a:latin typeface="Calibri" panose="020F0502020204030204" pitchFamily="34" charset="0"/>
                <a:ea typeface="Times New Roman" panose="02020603050405020304" pitchFamily="18" charset="0"/>
                <a:cs typeface="Calibri" panose="020F0502020204030204" pitchFamily="34" charset="0"/>
              </a:rPr>
              <a:t>F</a:t>
            </a:r>
            <a:r>
              <a:rPr lang="en-GB" dirty="0">
                <a:latin typeface="Calibri" panose="020F0502020204030204" pitchFamily="34" charset="0"/>
                <a:ea typeface="Times New Roman" panose="02020603050405020304" pitchFamily="18" charset="0"/>
                <a:cs typeface="Calibri" panose="020F0502020204030204" pitchFamily="34" charset="0"/>
              </a:rPr>
              <a:t>requencies.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2C448B1-E15F-4580-AF34-B2249E979619}"/>
              </a:ext>
            </a:extLst>
          </p:cNvPr>
          <p:cNvSpPr/>
          <p:nvPr/>
        </p:nvSpPr>
        <p:spPr>
          <a:xfrm>
            <a:off x="1403648" y="2564904"/>
            <a:ext cx="5396627" cy="2862322"/>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Transfer Xbar to the </a:t>
            </a:r>
            <a:r>
              <a:rPr lang="en-GB" u="sng" dirty="0">
                <a:latin typeface="Calibri" panose="020F0502020204030204" pitchFamily="34" charset="0"/>
                <a:ea typeface="Times New Roman" panose="02020603050405020304" pitchFamily="18" charset="0"/>
                <a:cs typeface="Calibri" panose="020F0502020204030204" pitchFamily="34" charset="0"/>
              </a:rPr>
              <a:t>V</a:t>
            </a:r>
            <a:r>
              <a:rPr lang="en-GB" dirty="0">
                <a:latin typeface="Calibri" panose="020F0502020204030204" pitchFamily="34" charset="0"/>
                <a:ea typeface="Times New Roman" panose="02020603050405020304" pitchFamily="18" charset="0"/>
                <a:cs typeface="Calibri" panose="020F0502020204030204" pitchFamily="34" charset="0"/>
              </a:rPr>
              <a:t>ariables box</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Uncheck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isplay frequency tables (ignore the warning)</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C</a:t>
            </a:r>
            <a:r>
              <a:rPr lang="en-GB" dirty="0">
                <a:latin typeface="Calibri" panose="020F0502020204030204" pitchFamily="34" charset="0"/>
                <a:ea typeface="Times New Roman" panose="02020603050405020304" pitchFamily="18" charset="0"/>
                <a:cs typeface="Calibri" panose="020F0502020204030204" pitchFamily="34" charset="0"/>
              </a:rPr>
              <a:t>harts and select </a:t>
            </a:r>
            <a:r>
              <a:rPr lang="en-GB" u="sng" dirty="0">
                <a:latin typeface="Calibri" panose="020F0502020204030204" pitchFamily="34" charset="0"/>
                <a:ea typeface="Times New Roman" panose="02020603050405020304" pitchFamily="18" charset="0"/>
                <a:cs typeface="Calibri" panose="020F0502020204030204" pitchFamily="34" charset="0"/>
              </a:rPr>
              <a:t>H</a:t>
            </a:r>
            <a:r>
              <a:rPr lang="en-GB" dirty="0">
                <a:latin typeface="Calibri" panose="020F0502020204030204" pitchFamily="34" charset="0"/>
                <a:ea typeface="Times New Roman" panose="02020603050405020304" pitchFamily="18" charset="0"/>
                <a:cs typeface="Calibri" panose="020F0502020204030204" pitchFamily="34" charset="0"/>
              </a:rPr>
              <a:t>istogram</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Continue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 and select </a:t>
            </a:r>
            <a:r>
              <a:rPr lang="en-GB" u="sng" dirty="0">
                <a:latin typeface="Calibri" panose="020F0502020204030204" pitchFamily="34" charset="0"/>
                <a:ea typeface="Times New Roman" panose="02020603050405020304" pitchFamily="18" charset="0"/>
                <a:cs typeface="Calibri" panose="020F0502020204030204" pitchFamily="34" charset="0"/>
              </a:rPr>
              <a:t>M</a:t>
            </a:r>
            <a:r>
              <a:rPr lang="en-GB" dirty="0">
                <a:latin typeface="Calibri" panose="020F0502020204030204" pitchFamily="34" charset="0"/>
                <a:ea typeface="Times New Roman" panose="02020603050405020304" pitchFamily="18" charset="0"/>
                <a:cs typeface="Calibri" panose="020F0502020204030204" pitchFamily="34" charset="0"/>
              </a:rPr>
              <a:t>ean, S</a:t>
            </a:r>
            <a:r>
              <a:rPr lang="en-GB" u="sng" dirty="0">
                <a:latin typeface="Calibri" panose="020F0502020204030204" pitchFamily="34" charset="0"/>
                <a:ea typeface="Times New Roman" panose="02020603050405020304" pitchFamily="18" charset="0"/>
                <a:cs typeface="Calibri" panose="020F0502020204030204" pitchFamily="34" charset="0"/>
              </a:rPr>
              <a:t>t</a:t>
            </a:r>
            <a:r>
              <a:rPr lang="en-GB" dirty="0">
                <a:latin typeface="Calibri" panose="020F0502020204030204" pitchFamily="34" charset="0"/>
                <a:ea typeface="Times New Roman" panose="02020603050405020304" pitchFamily="18" charset="0"/>
                <a:cs typeface="Calibri" panose="020F0502020204030204" pitchFamily="34" charset="0"/>
              </a:rPr>
              <a:t>d. deviation</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Continue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285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57F5-ED2F-4171-B666-9E345B1BB414}"/>
              </a:ext>
            </a:extLst>
          </p:cNvPr>
          <p:cNvSpPr>
            <a:spLocks noGrp="1"/>
          </p:cNvSpPr>
          <p:nvPr>
            <p:ph type="ctrTitle"/>
          </p:nvPr>
        </p:nvSpPr>
        <p:spPr>
          <a:xfrm>
            <a:off x="500034" y="285728"/>
            <a:ext cx="8248430" cy="714380"/>
          </a:xfrm>
        </p:spPr>
        <p:txBody>
          <a:bodyPr/>
          <a:lstStyle/>
          <a:p>
            <a:r>
              <a:rPr lang="en-GB" dirty="0"/>
              <a:t>Using SPSS to generate a sample continued</a:t>
            </a:r>
          </a:p>
        </p:txBody>
      </p:sp>
      <p:sp>
        <p:nvSpPr>
          <p:cNvPr id="3" name="Slide Number Placeholder 2">
            <a:extLst>
              <a:ext uri="{FF2B5EF4-FFF2-40B4-BE49-F238E27FC236}">
                <a16:creationId xmlns:a16="http://schemas.microsoft.com/office/drawing/2014/main" id="{D7E76519-B590-40BA-BDA0-C698D57179DE}"/>
              </a:ext>
            </a:extLst>
          </p:cNvPr>
          <p:cNvSpPr>
            <a:spLocks noGrp="1"/>
          </p:cNvSpPr>
          <p:nvPr>
            <p:ph type="sldNum" sz="quarter" idx="10"/>
          </p:nvPr>
        </p:nvSpPr>
        <p:spPr/>
        <p:txBody>
          <a:bodyPr/>
          <a:lstStyle/>
          <a:p>
            <a:pPr>
              <a:defRPr/>
            </a:pPr>
            <a:fld id="{B2A17A9D-C4E7-4BDD-89C0-ED51AD2FDA9D}" type="slidenum">
              <a:rPr lang="en-GB" smtClean="0"/>
              <a:pPr>
                <a:defRPr/>
              </a:pPr>
              <a:t>34</a:t>
            </a:fld>
            <a:endParaRPr lang="en-GB" dirty="0"/>
          </a:p>
        </p:txBody>
      </p:sp>
      <p:sp>
        <p:nvSpPr>
          <p:cNvPr id="4" name="Footer Placeholder 3">
            <a:extLst>
              <a:ext uri="{FF2B5EF4-FFF2-40B4-BE49-F238E27FC236}">
                <a16:creationId xmlns:a16="http://schemas.microsoft.com/office/drawing/2014/main" id="{EF88992E-BA53-47F7-BCE2-89E2FB317B7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081583CA-A875-4123-9280-FBD7A7BEE98F}"/>
              </a:ext>
            </a:extLst>
          </p:cNvPr>
          <p:cNvSpPr/>
          <p:nvPr/>
        </p:nvSpPr>
        <p:spPr>
          <a:xfrm>
            <a:off x="513743" y="1268760"/>
            <a:ext cx="1934247"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Summary statistics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DEEEC59B-FC4D-4836-9FDC-03797C9483A6}"/>
              </a:ext>
            </a:extLst>
          </p:cNvPr>
          <p:cNvPicPr/>
          <p:nvPr/>
        </p:nvPicPr>
        <p:blipFill>
          <a:blip r:embed="rId2"/>
          <a:stretch>
            <a:fillRect/>
          </a:stretch>
        </p:blipFill>
        <p:spPr>
          <a:xfrm>
            <a:off x="2915816" y="1361350"/>
            <a:ext cx="2430437" cy="1477328"/>
          </a:xfrm>
          <a:prstGeom prst="rect">
            <a:avLst/>
          </a:prstGeom>
        </p:spPr>
      </p:pic>
      <p:sp>
        <p:nvSpPr>
          <p:cNvPr id="7" name="Rectangle 6">
            <a:extLst>
              <a:ext uri="{FF2B5EF4-FFF2-40B4-BE49-F238E27FC236}">
                <a16:creationId xmlns:a16="http://schemas.microsoft.com/office/drawing/2014/main" id="{54D33A77-64A8-478D-A457-114EDAE7120C}"/>
              </a:ext>
            </a:extLst>
          </p:cNvPr>
          <p:cNvSpPr/>
          <p:nvPr/>
        </p:nvSpPr>
        <p:spPr>
          <a:xfrm>
            <a:off x="5670063" y="1340768"/>
            <a:ext cx="3078401" cy="1477328"/>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From SPSS, the overall mean value of all 1000 sample means gives a mean of 45006 with a standard deviation of 318.</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7109E7D2-312F-4C7F-B82E-59EA93A87F19}"/>
              </a:ext>
            </a:extLst>
          </p:cNvPr>
          <p:cNvSpPr/>
          <p:nvPr/>
        </p:nvSpPr>
        <p:spPr>
          <a:xfrm>
            <a:off x="508362" y="2871269"/>
            <a:ext cx="1144929"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Histogram</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223DFBDF-9452-4905-B09A-0E03E2FD43C6}"/>
              </a:ext>
            </a:extLst>
          </p:cNvPr>
          <p:cNvSpPr/>
          <p:nvPr/>
        </p:nvSpPr>
        <p:spPr>
          <a:xfrm>
            <a:off x="551325" y="4604934"/>
            <a:ext cx="3194161" cy="1200329"/>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The histogram shows a fairly normally distributed distribution for the sample means.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283D77D3-28FE-4329-9692-E5E371EF8855}"/>
              </a:ext>
            </a:extLst>
          </p:cNvPr>
          <p:cNvPicPr/>
          <p:nvPr/>
        </p:nvPicPr>
        <p:blipFill>
          <a:blip r:embed="rId3"/>
          <a:stretch>
            <a:fillRect/>
          </a:stretch>
        </p:blipFill>
        <p:spPr>
          <a:xfrm>
            <a:off x="3851920" y="2880734"/>
            <a:ext cx="4803531" cy="2924529"/>
          </a:xfrm>
          <a:prstGeom prst="rect">
            <a:avLst/>
          </a:prstGeom>
        </p:spPr>
      </p:pic>
    </p:spTree>
    <p:extLst>
      <p:ext uri="{BB962C8B-B14F-4D97-AF65-F5344CB8AC3E}">
        <p14:creationId xmlns:p14="http://schemas.microsoft.com/office/powerpoint/2010/main" val="687470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60C99054-F293-4E3D-B828-ECFE3FC91B5F}" type="slidenum">
              <a:rPr lang="en-GB" smtClean="0"/>
              <a:pPr>
                <a:defRPr/>
              </a:pPr>
              <a:t>35</a:t>
            </a:fld>
            <a:endParaRPr lang="en-GB" dirty="0"/>
          </a:p>
        </p:txBody>
      </p:sp>
      <p:sp>
        <p:nvSpPr>
          <p:cNvPr id="3686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6869" name="TextBox 4"/>
          <p:cNvSpPr txBox="1">
            <a:spLocks noChangeArrowheads="1"/>
          </p:cNvSpPr>
          <p:nvPr/>
        </p:nvSpPr>
        <p:spPr bwMode="auto">
          <a:xfrm>
            <a:off x="642938" y="1285875"/>
            <a:ext cx="785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In this presentation we explored the concept of a sampling data values from a population:</a:t>
            </a:r>
          </a:p>
        </p:txBody>
      </p:sp>
      <p:sp>
        <p:nvSpPr>
          <p:cNvPr id="7" name="Rectangle 6"/>
          <p:cNvSpPr/>
          <p:nvPr/>
        </p:nvSpPr>
        <p:spPr>
          <a:xfrm>
            <a:off x="3059832" y="3068960"/>
            <a:ext cx="2786082" cy="1569660"/>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Sampling from a population</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500063" y="285750"/>
            <a:ext cx="6929437" cy="714375"/>
          </a:xfrm>
        </p:spPr>
        <p:txBody>
          <a:bodyPr/>
          <a:lstStyle/>
          <a:p>
            <a:r>
              <a:rPr lang="en-GB" dirty="0">
                <a:latin typeface="Arial" charset="0"/>
                <a:cs typeface="Arial" charset="0"/>
              </a:rPr>
              <a:t>Why sample?</a:t>
            </a:r>
          </a:p>
        </p:txBody>
      </p:sp>
      <p:sp>
        <p:nvSpPr>
          <p:cNvPr id="3" name="Slide Number Placeholder 2"/>
          <p:cNvSpPr>
            <a:spLocks noGrp="1"/>
          </p:cNvSpPr>
          <p:nvPr>
            <p:ph type="sldNum" sz="quarter" idx="10"/>
          </p:nvPr>
        </p:nvSpPr>
        <p:spPr/>
        <p:txBody>
          <a:bodyPr/>
          <a:lstStyle/>
          <a:p>
            <a:pPr>
              <a:defRPr/>
            </a:pPr>
            <a:fld id="{EC0153A6-4BBE-409B-9130-EA0F7A9B1055}" type="slidenum">
              <a:rPr lang="en-GB" smtClean="0"/>
              <a:pPr>
                <a:defRPr/>
              </a:pPr>
              <a:t>4</a:t>
            </a:fld>
            <a:endParaRPr lang="en-GB" dirty="0"/>
          </a:p>
        </p:txBody>
      </p:sp>
      <p:sp>
        <p:nvSpPr>
          <p:cNvPr id="2355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3557" name="Rectangle 4"/>
          <p:cNvSpPr>
            <a:spLocks noChangeArrowheads="1"/>
          </p:cNvSpPr>
          <p:nvPr/>
        </p:nvSpPr>
        <p:spPr bwMode="auto">
          <a:xfrm>
            <a:off x="571500" y="1285875"/>
            <a:ext cx="828675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Sampling is usually collected via survey instruments, but could also be achieved by observation, archival record, or other method. </a:t>
            </a:r>
          </a:p>
          <a:p>
            <a:endParaRPr lang="en-GB"/>
          </a:p>
          <a:p>
            <a:r>
              <a:rPr lang="en-GB"/>
              <a:t>What is important to realise is that no matter what method is used to collect the data values, the purpose is to determine how much and how well the data set can be used to generalise the findings from the sample to the population. </a:t>
            </a:r>
          </a:p>
          <a:p>
            <a:endParaRPr lang="en-GB"/>
          </a:p>
          <a:p>
            <a:r>
              <a:rPr lang="en-GB"/>
              <a:t>It is important to avoid data collection methods that maximise the associated errors and a bad sample may well render findings meaningless.</a:t>
            </a:r>
          </a:p>
        </p:txBody>
      </p:sp>
      <p:sp>
        <p:nvSpPr>
          <p:cNvPr id="6" name="Rectangle 5"/>
          <p:cNvSpPr/>
          <p:nvPr/>
        </p:nvSpPr>
        <p:spPr>
          <a:xfrm>
            <a:off x="571500" y="4000500"/>
            <a:ext cx="8286750" cy="1754188"/>
          </a:xfrm>
          <a:prstGeom prst="rect">
            <a:avLst/>
          </a:prstGeom>
        </p:spPr>
        <p:txBody>
          <a:bodyPr>
            <a:spAutoFit/>
          </a:bodyPr>
          <a:lstStyle/>
          <a:p>
            <a:pPr>
              <a:defRPr/>
            </a:pPr>
            <a:r>
              <a:rPr lang="en-GB" dirty="0">
                <a:solidFill>
                  <a:srgbClr val="FF0000"/>
                </a:solidFill>
              </a:rPr>
              <a:t>Questions we should answer are:</a:t>
            </a:r>
          </a:p>
          <a:p>
            <a:pPr>
              <a:defRPr/>
            </a:pPr>
            <a:endParaRPr lang="en-GB" dirty="0"/>
          </a:p>
          <a:p>
            <a:pPr marL="342900" indent="-342900">
              <a:buFont typeface="+mj-lt"/>
              <a:buAutoNum type="arabicPeriod"/>
              <a:defRPr/>
            </a:pPr>
            <a:r>
              <a:rPr lang="en-GB" dirty="0"/>
              <a:t>How well does the sample represent the larger population from which it was drawn?</a:t>
            </a:r>
          </a:p>
          <a:p>
            <a:pPr marL="342900" indent="-342900">
              <a:buFont typeface="+mj-lt"/>
              <a:buAutoNum type="arabicPeriod"/>
              <a:defRPr/>
            </a:pPr>
            <a:r>
              <a:rPr lang="en-GB" dirty="0"/>
              <a:t>How closely do the features of the sample resemble those of the larger population?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500063" y="285750"/>
            <a:ext cx="6929437" cy="714375"/>
          </a:xfrm>
        </p:spPr>
        <p:txBody>
          <a:bodyPr/>
          <a:lstStyle/>
          <a:p>
            <a:r>
              <a:rPr lang="en-GB" dirty="0">
                <a:latin typeface="Arial" charset="0"/>
                <a:cs typeface="Arial" charset="0"/>
              </a:rPr>
              <a:t>Sampling terminology</a:t>
            </a:r>
          </a:p>
        </p:txBody>
      </p:sp>
      <p:sp>
        <p:nvSpPr>
          <p:cNvPr id="3" name="Slide Number Placeholder 2"/>
          <p:cNvSpPr>
            <a:spLocks noGrp="1"/>
          </p:cNvSpPr>
          <p:nvPr>
            <p:ph type="sldNum" sz="quarter" idx="10"/>
          </p:nvPr>
        </p:nvSpPr>
        <p:spPr/>
        <p:txBody>
          <a:bodyPr/>
          <a:lstStyle/>
          <a:p>
            <a:pPr>
              <a:defRPr/>
            </a:pPr>
            <a:fld id="{40931907-2615-4E12-B894-31651FD24B3B}" type="slidenum">
              <a:rPr lang="en-GB" smtClean="0"/>
              <a:pPr>
                <a:defRPr/>
              </a:pPr>
              <a:t>5</a:t>
            </a:fld>
            <a:endParaRPr lang="en-GB" dirty="0"/>
          </a:p>
        </p:txBody>
      </p:sp>
      <p:sp>
        <p:nvSpPr>
          <p:cNvPr id="2458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4581" name="Rectangle 6"/>
          <p:cNvSpPr>
            <a:spLocks noChangeArrowheads="1"/>
          </p:cNvSpPr>
          <p:nvPr/>
        </p:nvSpPr>
        <p:spPr bwMode="auto">
          <a:xfrm>
            <a:off x="500063" y="1285875"/>
            <a:ext cx="8358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A few statements hold true in general when dealing with sampling:</a:t>
            </a:r>
          </a:p>
        </p:txBody>
      </p:sp>
      <p:sp>
        <p:nvSpPr>
          <p:cNvPr id="24582" name="Rectangle 7"/>
          <p:cNvSpPr>
            <a:spLocks noChangeArrowheads="1"/>
          </p:cNvSpPr>
          <p:nvPr/>
        </p:nvSpPr>
        <p:spPr bwMode="auto">
          <a:xfrm>
            <a:off x="500063" y="1785938"/>
            <a:ext cx="82867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Calibri" pitchFamily="34" charset="0"/>
              <a:buAutoNum type="arabicPeriod"/>
            </a:pPr>
            <a:r>
              <a:rPr lang="en-GB"/>
              <a:t>Samples are always drawn from a population</a:t>
            </a:r>
          </a:p>
          <a:p>
            <a:pPr marL="342900" indent="-342900">
              <a:buFont typeface="Calibri" pitchFamily="34" charset="0"/>
              <a:buAutoNum type="arabicPeriod"/>
            </a:pPr>
            <a:r>
              <a:rPr lang="en-GB"/>
              <a:t>The population to be sampled should coincide with the population about which information is wanted (the target population)</a:t>
            </a:r>
          </a:p>
          <a:p>
            <a:pPr marL="342900" indent="-342900">
              <a:buFont typeface="Calibri" pitchFamily="34" charset="0"/>
              <a:buAutoNum type="arabicPeriod"/>
            </a:pPr>
            <a:r>
              <a:rPr lang="en-GB"/>
              <a:t>Before selecting the sample, the population must be divided into parts that are called sampling units. These units must cover the whole of the population and they must not overlap, in the sense that every element in the population belongs to one and only one unit.</a:t>
            </a:r>
          </a:p>
          <a:p>
            <a:pPr marL="342900" indent="-342900">
              <a:buFont typeface="Calibri" pitchFamily="34" charset="0"/>
              <a:buAutoNum type="arabicPeriod"/>
            </a:pPr>
            <a:r>
              <a:rPr lang="en-GB"/>
              <a:t>The development of this list of sampling units, called a </a:t>
            </a:r>
            <a:r>
              <a:rPr lang="en-GB">
                <a:solidFill>
                  <a:srgbClr val="FF0000"/>
                </a:solidFill>
              </a:rPr>
              <a:t>frame</a:t>
            </a:r>
            <a:r>
              <a:rPr lang="en-GB"/>
              <a:t>, is often one of the major practical problems. The frame is a list that contains the population list of what you like would to measure.</a:t>
            </a:r>
          </a:p>
          <a:p>
            <a:pPr marL="342900" indent="-342900">
              <a:buFont typeface="Calibri" pitchFamily="34" charset="0"/>
              <a:buAutoNum type="arabicPeriod"/>
            </a:pPr>
            <a:r>
              <a:rPr lang="en-GB"/>
              <a:t>The final stage is to collect the sample using either </a:t>
            </a:r>
            <a:r>
              <a:rPr lang="en-GB">
                <a:solidFill>
                  <a:srgbClr val="FF0000"/>
                </a:solidFill>
              </a:rPr>
              <a:t>probability</a:t>
            </a:r>
            <a:r>
              <a:rPr lang="en-GB"/>
              <a:t> or </a:t>
            </a:r>
            <a:r>
              <a:rPr lang="en-GB">
                <a:solidFill>
                  <a:srgbClr val="FF0000"/>
                </a:solidFill>
              </a:rPr>
              <a:t>non probability sampling</a:t>
            </a:r>
            <a:r>
              <a:rPr lang="en-GB"/>
              <a:t> described below.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500063" y="285750"/>
            <a:ext cx="6929437" cy="714375"/>
          </a:xfrm>
        </p:spPr>
        <p:txBody>
          <a:bodyPr/>
          <a:lstStyle/>
          <a:p>
            <a:r>
              <a:rPr lang="en-GB" dirty="0">
                <a:latin typeface="Arial" charset="0"/>
                <a:cs typeface="Arial" charset="0"/>
              </a:rPr>
              <a:t>Types of sampling</a:t>
            </a:r>
          </a:p>
        </p:txBody>
      </p:sp>
      <p:sp>
        <p:nvSpPr>
          <p:cNvPr id="3" name="Slide Number Placeholder 2"/>
          <p:cNvSpPr>
            <a:spLocks noGrp="1"/>
          </p:cNvSpPr>
          <p:nvPr>
            <p:ph type="sldNum" sz="quarter" idx="10"/>
          </p:nvPr>
        </p:nvSpPr>
        <p:spPr/>
        <p:txBody>
          <a:bodyPr/>
          <a:lstStyle/>
          <a:p>
            <a:pPr>
              <a:defRPr/>
            </a:pPr>
            <a:fld id="{471198B5-300A-4839-B6A4-CB7928AAB672}" type="slidenum">
              <a:rPr lang="en-GB" smtClean="0"/>
              <a:pPr>
                <a:defRPr/>
              </a:pPr>
              <a:t>6</a:t>
            </a:fld>
            <a:endParaRPr lang="en-GB" dirty="0"/>
          </a:p>
        </p:txBody>
      </p:sp>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6" name="TextBox 5"/>
          <p:cNvSpPr txBox="1"/>
          <p:nvPr/>
        </p:nvSpPr>
        <p:spPr>
          <a:xfrm>
            <a:off x="2771800" y="4347001"/>
            <a:ext cx="3888432" cy="923330"/>
          </a:xfrm>
          <a:prstGeom prst="rect">
            <a:avLst/>
          </a:prstGeom>
          <a:solidFill>
            <a:schemeClr val="accent6">
              <a:lumMod val="60000"/>
              <a:lumOff val="40000"/>
            </a:schemeClr>
          </a:solidFill>
        </p:spPr>
        <p:txBody>
          <a:bodyPr wrap="square">
            <a:spAutoFit/>
          </a:bodyPr>
          <a:lstStyle/>
          <a:p>
            <a:pPr algn="ctr">
              <a:defRPr/>
            </a:pPr>
            <a:r>
              <a:rPr lang="en-GB" dirty="0"/>
              <a:t>Within this text we will assume that the </a:t>
            </a:r>
            <a:r>
              <a:rPr lang="en-GB" dirty="0">
                <a:solidFill>
                  <a:srgbClr val="FF0000"/>
                </a:solidFill>
              </a:rPr>
              <a:t>samples</a:t>
            </a:r>
            <a:r>
              <a:rPr lang="en-GB" dirty="0"/>
              <a:t> are all </a:t>
            </a:r>
            <a:r>
              <a:rPr lang="en-GB" dirty="0">
                <a:solidFill>
                  <a:srgbClr val="FF0000"/>
                </a:solidFill>
              </a:rPr>
              <a:t>random samples</a:t>
            </a:r>
            <a:r>
              <a:rPr lang="en-GB" dirty="0"/>
              <a:t>.</a:t>
            </a:r>
          </a:p>
        </p:txBody>
      </p:sp>
      <p:pic>
        <p:nvPicPr>
          <p:cNvPr id="7" name="Picture 6">
            <a:extLst>
              <a:ext uri="{FF2B5EF4-FFF2-40B4-BE49-F238E27FC236}">
                <a16:creationId xmlns:a16="http://schemas.microsoft.com/office/drawing/2014/main" id="{E56DE21E-EE0C-4592-AD30-7ADA9AE47B4F}"/>
              </a:ext>
            </a:extLst>
          </p:cNvPr>
          <p:cNvPicPr/>
          <p:nvPr/>
        </p:nvPicPr>
        <p:blipFill>
          <a:blip r:embed="rId2"/>
          <a:stretch>
            <a:fillRect/>
          </a:stretch>
        </p:blipFill>
        <p:spPr>
          <a:xfrm>
            <a:off x="1046252" y="1571546"/>
            <a:ext cx="3168352" cy="2088232"/>
          </a:xfrm>
          <a:prstGeom prst="rect">
            <a:avLst/>
          </a:prstGeom>
        </p:spPr>
      </p:pic>
      <p:pic>
        <p:nvPicPr>
          <p:cNvPr id="8" name="Picture 7">
            <a:extLst>
              <a:ext uri="{FF2B5EF4-FFF2-40B4-BE49-F238E27FC236}">
                <a16:creationId xmlns:a16="http://schemas.microsoft.com/office/drawing/2014/main" id="{FC0E8E33-387A-4DFB-81A4-1C05E1FB4459}"/>
              </a:ext>
            </a:extLst>
          </p:cNvPr>
          <p:cNvPicPr/>
          <p:nvPr/>
        </p:nvPicPr>
        <p:blipFill>
          <a:blip r:embed="rId3"/>
          <a:stretch>
            <a:fillRect/>
          </a:stretch>
        </p:blipFill>
        <p:spPr>
          <a:xfrm>
            <a:off x="5076056" y="1587669"/>
            <a:ext cx="2733658" cy="21602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500063" y="285750"/>
            <a:ext cx="6929437" cy="714375"/>
          </a:xfrm>
        </p:spPr>
        <p:txBody>
          <a:bodyPr/>
          <a:lstStyle/>
          <a:p>
            <a:r>
              <a:rPr lang="en-GB" dirty="0">
                <a:latin typeface="Arial" charset="0"/>
                <a:cs typeface="Arial" charset="0"/>
              </a:rPr>
              <a:t>Sampling from a population</a:t>
            </a:r>
          </a:p>
        </p:txBody>
      </p:sp>
      <p:sp>
        <p:nvSpPr>
          <p:cNvPr id="3" name="Slide Number Placeholder 2"/>
          <p:cNvSpPr>
            <a:spLocks noGrp="1"/>
          </p:cNvSpPr>
          <p:nvPr>
            <p:ph type="sldNum" sz="quarter" idx="10"/>
          </p:nvPr>
        </p:nvSpPr>
        <p:spPr/>
        <p:txBody>
          <a:bodyPr/>
          <a:lstStyle/>
          <a:p>
            <a:pPr>
              <a:defRPr/>
            </a:pPr>
            <a:fld id="{8C78A4AC-1221-4181-9435-CE6FEE8CC1B3}" type="slidenum">
              <a:rPr lang="en-GB" smtClean="0"/>
              <a:pPr>
                <a:defRPr/>
              </a:pPr>
              <a:t>7</a:t>
            </a:fld>
            <a:endParaRPr lang="en-GB" dirty="0"/>
          </a:p>
        </p:txBody>
      </p:sp>
      <p:sp>
        <p:nvSpPr>
          <p:cNvPr id="2662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6629" name="Rectangle 4"/>
          <p:cNvSpPr>
            <a:spLocks noChangeArrowheads="1"/>
          </p:cNvSpPr>
          <p:nvPr/>
        </p:nvSpPr>
        <p:spPr bwMode="auto">
          <a:xfrm>
            <a:off x="500063" y="1285875"/>
            <a:ext cx="83581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When we wish to know something about a particular population it is usually impractical, especially when considering large populations, to collect data from every unit of that population. It is more efficient to collect data from a sample of the population under study and from the sample make estimates of the population parameters. </a:t>
            </a:r>
            <a:r>
              <a:rPr lang="en-GB">
                <a:solidFill>
                  <a:srgbClr val="FF0000"/>
                </a:solidFill>
              </a:rPr>
              <a:t>Essentially, based on a sample, we make generalisations about a population</a:t>
            </a:r>
            <a:r>
              <a:rPr lang="en-GB"/>
              <a:t>.</a:t>
            </a:r>
          </a:p>
        </p:txBody>
      </p:sp>
      <p:sp>
        <p:nvSpPr>
          <p:cNvPr id="26630" name="Rectangle 6"/>
          <p:cNvSpPr>
            <a:spLocks noChangeArrowheads="1"/>
          </p:cNvSpPr>
          <p:nvPr/>
        </p:nvSpPr>
        <p:spPr bwMode="auto">
          <a:xfrm>
            <a:off x="500063" y="3357563"/>
            <a:ext cx="82867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Arial" charset="0"/>
              <a:buChar char="•"/>
            </a:pPr>
            <a:r>
              <a:rPr lang="en-GB">
                <a:solidFill>
                  <a:srgbClr val="FF0000"/>
                </a:solidFill>
              </a:rPr>
              <a:t>Population</a:t>
            </a:r>
            <a:r>
              <a:rPr lang="en-GB"/>
              <a:t> - a complete set of counts or measurements derived from all objects possessing one or more common characteristic, such as height, age, sales, income etc.  Measures such as means and standard deviations derived from the population data are known as population parameters.</a:t>
            </a:r>
          </a:p>
          <a:p>
            <a:pPr marL="342900" indent="-342900">
              <a:buFont typeface="Arial" charset="0"/>
              <a:buChar char="•"/>
            </a:pPr>
            <a:endParaRPr lang="en-GB"/>
          </a:p>
          <a:p>
            <a:pPr marL="342900" indent="-342900">
              <a:buFont typeface="Arial" charset="0"/>
              <a:buChar char="•"/>
            </a:pPr>
            <a:r>
              <a:rPr lang="en-GB">
                <a:solidFill>
                  <a:srgbClr val="FF0000"/>
                </a:solidFill>
              </a:rPr>
              <a:t>Sample</a:t>
            </a:r>
            <a:r>
              <a:rPr lang="en-GB"/>
              <a:t> - a proportion of a population under study derived from sample data. Measures such as means and standard deviations are known as sample statistics or estimators.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500063" y="285750"/>
            <a:ext cx="6929437" cy="714375"/>
          </a:xfrm>
        </p:spPr>
        <p:txBody>
          <a:bodyPr/>
          <a:lstStyle/>
          <a:p>
            <a:r>
              <a:rPr lang="en-GB" dirty="0">
                <a:latin typeface="Arial" charset="0"/>
                <a:cs typeface="Arial" charset="0"/>
              </a:rPr>
              <a:t>Sampling distributions</a:t>
            </a:r>
          </a:p>
        </p:txBody>
      </p:sp>
      <p:sp>
        <p:nvSpPr>
          <p:cNvPr id="3" name="Slide Number Placeholder 2"/>
          <p:cNvSpPr>
            <a:spLocks noGrp="1"/>
          </p:cNvSpPr>
          <p:nvPr>
            <p:ph type="sldNum" sz="quarter" idx="10"/>
          </p:nvPr>
        </p:nvSpPr>
        <p:spPr/>
        <p:txBody>
          <a:bodyPr/>
          <a:lstStyle/>
          <a:p>
            <a:pPr>
              <a:defRPr/>
            </a:pPr>
            <a:fld id="{87B95A2A-8505-4FB2-BA68-C1898F457D24}" type="slidenum">
              <a:rPr lang="en-GB" smtClean="0"/>
              <a:pPr>
                <a:defRPr/>
              </a:pPr>
              <a:t>8</a:t>
            </a:fld>
            <a:endParaRPr lang="en-GB" dirty="0"/>
          </a:p>
        </p:txBody>
      </p:sp>
      <p:sp>
        <p:nvSpPr>
          <p:cNvPr id="2765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7653" name="Rectangle 4"/>
          <p:cNvSpPr>
            <a:spLocks noChangeArrowheads="1"/>
          </p:cNvSpPr>
          <p:nvPr/>
        </p:nvSpPr>
        <p:spPr bwMode="auto">
          <a:xfrm>
            <a:off x="500063" y="1285875"/>
            <a:ext cx="8358187"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The main issue that we shall shortly explore is that we wish to collect a sample (or samples) from a population and use this sample to provide an estimate of the population parameters (mean, standard deviation, proportion by using the sample parameter value (sample mean, sample proportion, and sample standard deviation).</a:t>
            </a:r>
          </a:p>
        </p:txBody>
      </p:sp>
      <p:graphicFrame>
        <p:nvGraphicFramePr>
          <p:cNvPr id="6" name="Diagram 5"/>
          <p:cNvGraphicFramePr/>
          <p:nvPr/>
        </p:nvGraphicFramePr>
        <p:xfrm>
          <a:off x="642910" y="3071810"/>
          <a:ext cx="4976826" cy="2532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5286375" y="3429000"/>
            <a:ext cx="3286125" cy="1477963"/>
          </a:xfrm>
          <a:prstGeom prst="rect">
            <a:avLst/>
          </a:prstGeom>
          <a:solidFill>
            <a:schemeClr val="accent6">
              <a:lumMod val="60000"/>
              <a:lumOff val="40000"/>
            </a:schemeClr>
          </a:solidFill>
        </p:spPr>
        <p:txBody>
          <a:bodyPr>
            <a:spAutoFit/>
          </a:bodyPr>
          <a:lstStyle/>
          <a:p>
            <a:pPr>
              <a:defRPr/>
            </a:pPr>
            <a:r>
              <a:rPr lang="en-GB" dirty="0"/>
              <a:t>A </a:t>
            </a:r>
            <a:r>
              <a:rPr lang="en-GB" dirty="0">
                <a:solidFill>
                  <a:srgbClr val="FF0000"/>
                </a:solidFill>
              </a:rPr>
              <a:t>sampling distribution</a:t>
            </a:r>
            <a:r>
              <a:rPr lang="en-GB" dirty="0"/>
              <a:t> is a distribution of all the possible values of a statistic for a given sample size selected from a population.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500063" y="285750"/>
            <a:ext cx="6929437" cy="714375"/>
          </a:xfrm>
        </p:spPr>
        <p:txBody>
          <a:bodyPr/>
          <a:lstStyle/>
          <a:p>
            <a:r>
              <a:rPr lang="en-GB" dirty="0">
                <a:latin typeface="Arial" charset="0"/>
                <a:cs typeface="Arial" charset="0"/>
              </a:rPr>
              <a:t>Sampling distribution of the mean</a:t>
            </a:r>
          </a:p>
        </p:txBody>
      </p:sp>
      <p:sp>
        <p:nvSpPr>
          <p:cNvPr id="3" name="Slide Number Placeholder 2"/>
          <p:cNvSpPr>
            <a:spLocks noGrp="1"/>
          </p:cNvSpPr>
          <p:nvPr>
            <p:ph type="sldNum" sz="quarter" idx="10"/>
          </p:nvPr>
        </p:nvSpPr>
        <p:spPr/>
        <p:txBody>
          <a:bodyPr/>
          <a:lstStyle/>
          <a:p>
            <a:pPr>
              <a:defRPr/>
            </a:pPr>
            <a:fld id="{51154D1E-2EBB-4002-A75A-59F261EDFC62}" type="slidenum">
              <a:rPr lang="en-GB" smtClean="0"/>
              <a:pPr>
                <a:defRPr/>
              </a:pPr>
              <a:t>9</a:t>
            </a:fld>
            <a:endParaRPr lang="en-GB" dirty="0"/>
          </a:p>
        </p:txBody>
      </p:sp>
      <p:sp>
        <p:nvSpPr>
          <p:cNvPr id="2867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8677" name="Rectangle 4"/>
          <p:cNvSpPr>
            <a:spLocks noChangeArrowheads="1"/>
          </p:cNvSpPr>
          <p:nvPr/>
        </p:nvSpPr>
        <p:spPr bwMode="auto">
          <a:xfrm>
            <a:off x="500062" y="1196752"/>
            <a:ext cx="82867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In this section we will explore what we mean by the </a:t>
            </a:r>
            <a:r>
              <a:rPr lang="en-GB" dirty="0">
                <a:solidFill>
                  <a:srgbClr val="FF0000"/>
                </a:solidFill>
              </a:rPr>
              <a:t>sampling distribution of the mean</a:t>
            </a:r>
            <a:r>
              <a:rPr lang="en-GB" dirty="0"/>
              <a:t>. </a:t>
            </a:r>
          </a:p>
          <a:p>
            <a:endParaRPr lang="en-GB" dirty="0"/>
          </a:p>
          <a:p>
            <a:r>
              <a:rPr lang="en-GB" dirty="0"/>
              <a:t>Let’s assume that a sample of size 200 is taken and that the average weight is 135.5 </a:t>
            </a:r>
            <a:r>
              <a:rPr lang="en-GB" dirty="0" err="1"/>
              <a:t>kgs</a:t>
            </a:r>
            <a:r>
              <a:rPr lang="en-GB" dirty="0"/>
              <a:t>. Another sample is taken and the mean weight is 132.5 </a:t>
            </a:r>
            <a:r>
              <a:rPr lang="en-GB" dirty="0" err="1"/>
              <a:t>kgs</a:t>
            </a:r>
            <a:r>
              <a:rPr lang="en-GB" dirty="0"/>
              <a:t>. A large number of samples might be taken and the sample means calculated.</a:t>
            </a:r>
          </a:p>
          <a:p>
            <a:endParaRPr lang="en-GB" dirty="0"/>
          </a:p>
          <a:p>
            <a:r>
              <a:rPr lang="en-GB" dirty="0"/>
              <a:t>Obviously, these means are unlikely to be equal and they can be plotted as a frequency distribution of the mean. </a:t>
            </a:r>
          </a:p>
          <a:p>
            <a:endParaRPr lang="en-GB" dirty="0"/>
          </a:p>
          <a:p>
            <a:r>
              <a:rPr lang="en-GB" dirty="0"/>
              <a:t>What is really important here is that the </a:t>
            </a:r>
            <a:r>
              <a:rPr lang="en-GB" dirty="0">
                <a:solidFill>
                  <a:srgbClr val="7030A0"/>
                </a:solidFill>
              </a:rPr>
              <a:t>mean of all the sample means has some interesting properties</a:t>
            </a:r>
            <a:r>
              <a:rPr lang="en-GB" dirty="0"/>
              <a:t>. It is </a:t>
            </a:r>
            <a:r>
              <a:rPr lang="en-GB" dirty="0">
                <a:solidFill>
                  <a:srgbClr val="7030A0"/>
                </a:solidFill>
              </a:rPr>
              <a:t>identical to the overall population mean</a:t>
            </a:r>
            <a:r>
              <a:rPr lang="en-GB" dirty="0"/>
              <a:t>.</a:t>
            </a:r>
          </a:p>
        </p:txBody>
      </p:sp>
      <p:sp>
        <p:nvSpPr>
          <p:cNvPr id="7" name="Rectangle 6"/>
          <p:cNvSpPr/>
          <p:nvPr/>
        </p:nvSpPr>
        <p:spPr>
          <a:xfrm>
            <a:off x="714375" y="5000625"/>
            <a:ext cx="7858125" cy="646113"/>
          </a:xfrm>
          <a:prstGeom prst="rect">
            <a:avLst/>
          </a:prstGeom>
          <a:solidFill>
            <a:schemeClr val="accent6">
              <a:lumMod val="60000"/>
              <a:lumOff val="40000"/>
            </a:schemeClr>
          </a:solidFill>
        </p:spPr>
        <p:txBody>
          <a:bodyPr>
            <a:spAutoFit/>
          </a:bodyPr>
          <a:lstStyle/>
          <a:p>
            <a:pPr>
              <a:defRPr/>
            </a:pPr>
            <a:r>
              <a:rPr lang="en-GB" dirty="0"/>
              <a:t>A </a:t>
            </a:r>
            <a:r>
              <a:rPr lang="en-GB" dirty="0">
                <a:solidFill>
                  <a:srgbClr val="FF0000"/>
                </a:solidFill>
              </a:rPr>
              <a:t>sample mean is unbiased</a:t>
            </a:r>
            <a:r>
              <a:rPr lang="en-GB" dirty="0"/>
              <a:t> since the </a:t>
            </a:r>
            <a:r>
              <a:rPr lang="en-GB" dirty="0">
                <a:solidFill>
                  <a:srgbClr val="7030A0"/>
                </a:solidFill>
              </a:rPr>
              <a:t>mean of all sample means of size n selected from the population</a:t>
            </a:r>
            <a:r>
              <a:rPr lang="en-GB" dirty="0"/>
              <a:t> is </a:t>
            </a:r>
            <a:r>
              <a:rPr lang="en-GB" dirty="0">
                <a:solidFill>
                  <a:srgbClr val="C00000"/>
                </a:solidFill>
              </a:rPr>
              <a:t>equal to the population mean, µ</a:t>
            </a:r>
            <a:r>
              <a:rPr lang="en-GB" dirty="0"/>
              <a:t>.</a:t>
            </a:r>
          </a:p>
        </p:txBody>
      </p:sp>
    </p:spTree>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1119</TotalTime>
  <Words>3060</Words>
  <Application>Microsoft Office PowerPoint</Application>
  <PresentationFormat>On-screen Show (4:3)</PresentationFormat>
  <Paragraphs>458</Paragraphs>
  <Slides>35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2" baseType="lpstr">
      <vt:lpstr>Arial</vt:lpstr>
      <vt:lpstr>Book Antiqua</vt:lpstr>
      <vt:lpstr>Calibri</vt:lpstr>
      <vt:lpstr>Cambria Math</vt:lpstr>
      <vt:lpstr>Title</vt:lpstr>
      <vt:lpstr>Equation</vt:lpstr>
      <vt:lpstr>Microsoft Equation 3.0</vt:lpstr>
      <vt:lpstr>Sampling Distributions</vt:lpstr>
      <vt:lpstr>Learning objectives</vt:lpstr>
      <vt:lpstr>Introduction to the concept of a sample</vt:lpstr>
      <vt:lpstr>Why sample?</vt:lpstr>
      <vt:lpstr>Sampling terminology</vt:lpstr>
      <vt:lpstr>Types of sampling</vt:lpstr>
      <vt:lpstr>Sampling from a population</vt:lpstr>
      <vt:lpstr>Sampling distributions</vt:lpstr>
      <vt:lpstr>Sampling distribution of the mean</vt:lpstr>
      <vt:lpstr>Example 4.5 (1/7)</vt:lpstr>
      <vt:lpstr>Example 4.5 (2/7)</vt:lpstr>
      <vt:lpstr>Example 4.5 (3/7)</vt:lpstr>
      <vt:lpstr>Example 4.5 (4/7)</vt:lpstr>
      <vt:lpstr>Example 4.5 (5/7)</vt:lpstr>
      <vt:lpstr>Excel solution</vt:lpstr>
      <vt:lpstr>Excel solution continued</vt:lpstr>
      <vt:lpstr>Conclusions</vt:lpstr>
      <vt:lpstr>Sampling from a normal population</vt:lpstr>
      <vt:lpstr>Example 4.7 (1/3)</vt:lpstr>
      <vt:lpstr>Example 4.7 (2/3)</vt:lpstr>
      <vt:lpstr>Example 4.7 Excel solution</vt:lpstr>
      <vt:lpstr>Example 4.7 SPSS solution</vt:lpstr>
      <vt:lpstr>Sampling from a non-normal population</vt:lpstr>
      <vt:lpstr>Sampling distribution of the proportion</vt:lpstr>
      <vt:lpstr>Using Excel to generate a sample (1/5)</vt:lpstr>
      <vt:lpstr>Using Excel to generate a sample (2/5)</vt:lpstr>
      <vt:lpstr>Using Excel to generate a sample (3/5)</vt:lpstr>
      <vt:lpstr>Using Excel to generate a sample (4/5)</vt:lpstr>
      <vt:lpstr>Using Excel to generate a sample (5/5)</vt:lpstr>
      <vt:lpstr>Using SPSS to generate a sample </vt:lpstr>
      <vt:lpstr>Using SPSS to generate a sample </vt:lpstr>
      <vt:lpstr>Using SPSS to generate a sample </vt:lpstr>
      <vt:lpstr>Using SPSS to generate a sample continued</vt:lpstr>
      <vt:lpstr>Using SPSS to generate a sample continued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199</cp:revision>
  <cp:lastPrinted>2012-05-08T13:30:20Z</cp:lastPrinted>
  <dcterms:created xsi:type="dcterms:W3CDTF">2009-03-22T11:49:20Z</dcterms:created>
  <dcterms:modified xsi:type="dcterms:W3CDTF">2020-10-02T06:19:36Z</dcterms:modified>
</cp:coreProperties>
</file>